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62" r:id="rId3"/>
    <p:sldId id="256" r:id="rId4"/>
    <p:sldId id="257" r:id="rId5"/>
    <p:sldId id="258" r:id="rId6"/>
    <p:sldId id="264" r:id="rId7"/>
    <p:sldId id="265" r:id="rId8"/>
    <p:sldId id="266" r:id="rId9"/>
    <p:sldId id="267" r:id="rId10"/>
    <p:sldId id="268" r:id="rId11"/>
    <p:sldId id="260" r:id="rId12"/>
    <p:sldId id="261" r:id="rId13"/>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3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p>
            <a:fld id="{FE17F8D6-D293-4F4A-A57E-D2ECF451DC73}" type="datetimeFigureOut">
              <a:rPr lang="es-AR" smtClean="0"/>
              <a:t>14/09/2020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33990085-9C63-4414-92C9-E6F21A9A68CA}" type="slidenum">
              <a:rPr lang="es-AR" smtClean="0"/>
              <a:t>‹Nº›</a:t>
            </a:fld>
            <a:endParaRPr lang="es-AR"/>
          </a:p>
        </p:txBody>
      </p:sp>
    </p:spTree>
    <p:extLst>
      <p:ext uri="{BB962C8B-B14F-4D97-AF65-F5344CB8AC3E}">
        <p14:creationId xmlns:p14="http://schemas.microsoft.com/office/powerpoint/2010/main" val="2099187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FE17F8D6-D293-4F4A-A57E-D2ECF451DC73}" type="datetimeFigureOut">
              <a:rPr lang="es-AR" smtClean="0"/>
              <a:t>14/09/2020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33990085-9C63-4414-92C9-E6F21A9A68CA}" type="slidenum">
              <a:rPr lang="es-AR" smtClean="0"/>
              <a:t>‹Nº›</a:t>
            </a:fld>
            <a:endParaRPr lang="es-AR"/>
          </a:p>
        </p:txBody>
      </p:sp>
    </p:spTree>
    <p:extLst>
      <p:ext uri="{BB962C8B-B14F-4D97-AF65-F5344CB8AC3E}">
        <p14:creationId xmlns:p14="http://schemas.microsoft.com/office/powerpoint/2010/main" val="2039209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FE17F8D6-D293-4F4A-A57E-D2ECF451DC73}" type="datetimeFigureOut">
              <a:rPr lang="es-AR" smtClean="0"/>
              <a:t>14/09/2020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33990085-9C63-4414-92C9-E6F21A9A68CA}" type="slidenum">
              <a:rPr lang="es-AR" smtClean="0"/>
              <a:t>‹Nº›</a:t>
            </a:fld>
            <a:endParaRPr lang="es-AR"/>
          </a:p>
        </p:txBody>
      </p:sp>
    </p:spTree>
    <p:extLst>
      <p:ext uri="{BB962C8B-B14F-4D97-AF65-F5344CB8AC3E}">
        <p14:creationId xmlns:p14="http://schemas.microsoft.com/office/powerpoint/2010/main" val="2900921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p>
            <a:fld id="{FE17F8D6-D293-4F4A-A57E-D2ECF451DC73}" type="datetimeFigureOut">
              <a:rPr lang="es-AR" smtClean="0"/>
              <a:t>14/09/2020</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33990085-9C63-4414-92C9-E6F21A9A68CA}" type="slidenum">
              <a:rPr lang="es-AR" smtClean="0"/>
              <a:t>‹Nº›</a:t>
            </a:fld>
            <a:endParaRPr lang="es-AR"/>
          </a:p>
        </p:txBody>
      </p:sp>
    </p:spTree>
    <p:extLst>
      <p:ext uri="{BB962C8B-B14F-4D97-AF65-F5344CB8AC3E}">
        <p14:creationId xmlns:p14="http://schemas.microsoft.com/office/powerpoint/2010/main" val="15340270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p>
            <a:fld id="{FE17F8D6-D293-4F4A-A57E-D2ECF451DC73}" type="datetimeFigureOut">
              <a:rPr lang="es-AR" smtClean="0"/>
              <a:t>14/09/2020</a:t>
            </a:fld>
            <a:endParaRPr lang="es-AR"/>
          </a:p>
        </p:txBody>
      </p:sp>
      <p:sp>
        <p:nvSpPr>
          <p:cNvPr id="8" name="7 Marcador de pie de página"/>
          <p:cNvSpPr>
            <a:spLocks noGrp="1"/>
          </p:cNvSpPr>
          <p:nvPr>
            <p:ph type="ftr" sz="quarter" idx="11"/>
          </p:nvPr>
        </p:nvSpPr>
        <p:spPr/>
        <p:txBody>
          <a:bodyPr/>
          <a:lstStyle/>
          <a:p>
            <a:endParaRPr lang="es-AR"/>
          </a:p>
        </p:txBody>
      </p:sp>
      <p:sp>
        <p:nvSpPr>
          <p:cNvPr id="9" name="8 Marcador de número de diapositiva"/>
          <p:cNvSpPr>
            <a:spLocks noGrp="1"/>
          </p:cNvSpPr>
          <p:nvPr>
            <p:ph type="sldNum" sz="quarter" idx="12"/>
          </p:nvPr>
        </p:nvSpPr>
        <p:spPr/>
        <p:txBody>
          <a:bodyPr/>
          <a:lstStyle/>
          <a:p>
            <a:fld id="{33990085-9C63-4414-92C9-E6F21A9A68CA}" type="slidenum">
              <a:rPr lang="es-AR" smtClean="0"/>
              <a:t>‹Nº›</a:t>
            </a:fld>
            <a:endParaRPr lang="es-AR"/>
          </a:p>
        </p:txBody>
      </p:sp>
    </p:spTree>
    <p:extLst>
      <p:ext uri="{BB962C8B-B14F-4D97-AF65-F5344CB8AC3E}">
        <p14:creationId xmlns:p14="http://schemas.microsoft.com/office/powerpoint/2010/main" val="1894054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p>
            <a:fld id="{FE17F8D6-D293-4F4A-A57E-D2ECF451DC73}" type="datetimeFigureOut">
              <a:rPr lang="es-AR" smtClean="0"/>
              <a:t>14/09/2020</a:t>
            </a:fld>
            <a:endParaRPr lang="es-AR"/>
          </a:p>
        </p:txBody>
      </p:sp>
      <p:sp>
        <p:nvSpPr>
          <p:cNvPr id="4" name="3 Marcador de pie de página"/>
          <p:cNvSpPr>
            <a:spLocks noGrp="1"/>
          </p:cNvSpPr>
          <p:nvPr>
            <p:ph type="ftr" sz="quarter" idx="11"/>
          </p:nvPr>
        </p:nvSpPr>
        <p:spPr/>
        <p:txBody>
          <a:bodyPr/>
          <a:lstStyle/>
          <a:p>
            <a:endParaRPr lang="es-AR"/>
          </a:p>
        </p:txBody>
      </p:sp>
      <p:sp>
        <p:nvSpPr>
          <p:cNvPr id="5" name="4 Marcador de número de diapositiva"/>
          <p:cNvSpPr>
            <a:spLocks noGrp="1"/>
          </p:cNvSpPr>
          <p:nvPr>
            <p:ph type="sldNum" sz="quarter" idx="12"/>
          </p:nvPr>
        </p:nvSpPr>
        <p:spPr/>
        <p:txBody>
          <a:bodyPr/>
          <a:lstStyle/>
          <a:p>
            <a:fld id="{33990085-9C63-4414-92C9-E6F21A9A68CA}" type="slidenum">
              <a:rPr lang="es-AR" smtClean="0"/>
              <a:t>‹Nº›</a:t>
            </a:fld>
            <a:endParaRPr lang="es-AR"/>
          </a:p>
        </p:txBody>
      </p:sp>
    </p:spTree>
    <p:extLst>
      <p:ext uri="{BB962C8B-B14F-4D97-AF65-F5344CB8AC3E}">
        <p14:creationId xmlns:p14="http://schemas.microsoft.com/office/powerpoint/2010/main" val="3143330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E17F8D6-D293-4F4A-A57E-D2ECF451DC73}" type="datetimeFigureOut">
              <a:rPr lang="es-AR" smtClean="0"/>
              <a:t>14/09/2020</a:t>
            </a:fld>
            <a:endParaRPr lang="es-AR"/>
          </a:p>
        </p:txBody>
      </p:sp>
      <p:sp>
        <p:nvSpPr>
          <p:cNvPr id="3" name="2 Marcador de pie de página"/>
          <p:cNvSpPr>
            <a:spLocks noGrp="1"/>
          </p:cNvSpPr>
          <p:nvPr>
            <p:ph type="ftr" sz="quarter" idx="11"/>
          </p:nvPr>
        </p:nvSpPr>
        <p:spPr/>
        <p:txBody>
          <a:bodyPr/>
          <a:lstStyle/>
          <a:p>
            <a:endParaRPr lang="es-AR"/>
          </a:p>
        </p:txBody>
      </p:sp>
      <p:sp>
        <p:nvSpPr>
          <p:cNvPr id="4" name="3 Marcador de número de diapositiva"/>
          <p:cNvSpPr>
            <a:spLocks noGrp="1"/>
          </p:cNvSpPr>
          <p:nvPr>
            <p:ph type="sldNum" sz="quarter" idx="12"/>
          </p:nvPr>
        </p:nvSpPr>
        <p:spPr/>
        <p:txBody>
          <a:bodyPr/>
          <a:lstStyle/>
          <a:p>
            <a:fld id="{33990085-9C63-4414-92C9-E6F21A9A68CA}" type="slidenum">
              <a:rPr lang="es-AR" smtClean="0"/>
              <a:t>‹Nº›</a:t>
            </a:fld>
            <a:endParaRPr lang="es-AR"/>
          </a:p>
        </p:txBody>
      </p:sp>
    </p:spTree>
    <p:extLst>
      <p:ext uri="{BB962C8B-B14F-4D97-AF65-F5344CB8AC3E}">
        <p14:creationId xmlns:p14="http://schemas.microsoft.com/office/powerpoint/2010/main" val="3122322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E17F8D6-D293-4F4A-A57E-D2ECF451DC73}" type="datetimeFigureOut">
              <a:rPr lang="es-AR" smtClean="0"/>
              <a:t>14/09/2020</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33990085-9C63-4414-92C9-E6F21A9A68CA}" type="slidenum">
              <a:rPr lang="es-AR" smtClean="0"/>
              <a:t>‹Nº›</a:t>
            </a:fld>
            <a:endParaRPr lang="es-AR"/>
          </a:p>
        </p:txBody>
      </p:sp>
    </p:spTree>
    <p:extLst>
      <p:ext uri="{BB962C8B-B14F-4D97-AF65-F5344CB8AC3E}">
        <p14:creationId xmlns:p14="http://schemas.microsoft.com/office/powerpoint/2010/main" val="3848778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E17F8D6-D293-4F4A-A57E-D2ECF451DC73}" type="datetimeFigureOut">
              <a:rPr lang="es-AR" smtClean="0"/>
              <a:t>14/09/2020</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33990085-9C63-4414-92C9-E6F21A9A68CA}" type="slidenum">
              <a:rPr lang="es-AR" smtClean="0"/>
              <a:t>‹Nº›</a:t>
            </a:fld>
            <a:endParaRPr lang="es-AR"/>
          </a:p>
        </p:txBody>
      </p:sp>
    </p:spTree>
    <p:extLst>
      <p:ext uri="{BB962C8B-B14F-4D97-AF65-F5344CB8AC3E}">
        <p14:creationId xmlns:p14="http://schemas.microsoft.com/office/powerpoint/2010/main" val="3187905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FE17F8D6-D293-4F4A-A57E-D2ECF451DC73}" type="datetimeFigureOut">
              <a:rPr lang="es-AR" smtClean="0"/>
              <a:t>14/09/2020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33990085-9C63-4414-92C9-E6F21A9A68CA}" type="slidenum">
              <a:rPr lang="es-AR" smtClean="0"/>
              <a:t>‹Nº›</a:t>
            </a:fld>
            <a:endParaRPr lang="es-AR"/>
          </a:p>
        </p:txBody>
      </p:sp>
    </p:spTree>
    <p:extLst>
      <p:ext uri="{BB962C8B-B14F-4D97-AF65-F5344CB8AC3E}">
        <p14:creationId xmlns:p14="http://schemas.microsoft.com/office/powerpoint/2010/main" val="24204202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FE17F8D6-D293-4F4A-A57E-D2ECF451DC73}" type="datetimeFigureOut">
              <a:rPr lang="es-AR" smtClean="0"/>
              <a:t>14/09/2020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33990085-9C63-4414-92C9-E6F21A9A68CA}" type="slidenum">
              <a:rPr lang="es-AR" smtClean="0"/>
              <a:t>‹Nº›</a:t>
            </a:fld>
            <a:endParaRPr lang="es-AR"/>
          </a:p>
        </p:txBody>
      </p:sp>
    </p:spTree>
    <p:extLst>
      <p:ext uri="{BB962C8B-B14F-4D97-AF65-F5344CB8AC3E}">
        <p14:creationId xmlns:p14="http://schemas.microsoft.com/office/powerpoint/2010/main" val="1763695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17F8D6-D293-4F4A-A57E-D2ECF451DC73}" type="datetimeFigureOut">
              <a:rPr lang="es-AR" smtClean="0"/>
              <a:t>14/09/2020</a:t>
            </a:fld>
            <a:endParaRPr lang="es-A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990085-9C63-4414-92C9-E6F21A9A68CA}" type="slidenum">
              <a:rPr lang="es-AR" smtClean="0"/>
              <a:t>‹Nº›</a:t>
            </a:fld>
            <a:endParaRPr lang="es-AR"/>
          </a:p>
        </p:txBody>
      </p:sp>
    </p:spTree>
    <p:extLst>
      <p:ext uri="{BB962C8B-B14F-4D97-AF65-F5344CB8AC3E}">
        <p14:creationId xmlns:p14="http://schemas.microsoft.com/office/powerpoint/2010/main" val="8234854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youtu.be/ADqLqmiQ8uM" TargetMode="External"/><Relationship Id="rId7" Type="http://schemas.openxmlformats.org/officeDocument/2006/relationships/hyperlink" Target="https://www.youtube.com/watch?v=zx-x-Aj4ILE" TargetMode="External"/><Relationship Id="rId2" Type="http://schemas.openxmlformats.org/officeDocument/2006/relationships/hyperlink" Target="https://www.youtube.com/watch?v=H2ghV-JaUgk" TargetMode="External"/><Relationship Id="rId1" Type="http://schemas.openxmlformats.org/officeDocument/2006/relationships/slideLayout" Target="../slideLayouts/slideLayout2.xml"/><Relationship Id="rId6" Type="http://schemas.openxmlformats.org/officeDocument/2006/relationships/hyperlink" Target="https://www.youtube.com/watch?v=4bKEWdFpFYw" TargetMode="External"/><Relationship Id="rId5" Type="http://schemas.openxmlformats.org/officeDocument/2006/relationships/hyperlink" Target="https://www.youtube.com/watch?v=5dREssqdlBM" TargetMode="External"/><Relationship Id="rId4" Type="http://schemas.openxmlformats.org/officeDocument/2006/relationships/hyperlink" Target="https://youtu.be/G1lMVJrN4B8"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721499"/>
          </a:xfrm>
        </p:spPr>
        <p:txBody>
          <a:bodyPr/>
          <a:lstStyle/>
          <a:p>
            <a:pPr marL="0" indent="0">
              <a:buNone/>
            </a:pPr>
            <a:r>
              <a:rPr lang="es-AR" sz="4400" b="1" dirty="0">
                <a:solidFill>
                  <a:schemeClr val="accent3">
                    <a:lumMod val="75000"/>
                  </a:schemeClr>
                </a:solidFill>
                <a:effectLst>
                  <a:outerShdw blurRad="38100" dist="38100" dir="2700000" algn="tl">
                    <a:srgbClr val="000000">
                      <a:alpha val="43137"/>
                    </a:srgbClr>
                  </a:outerShdw>
                </a:effectLst>
                <a:latin typeface="+mj-lt"/>
                <a:ea typeface="+mj-ea"/>
                <a:cs typeface="+mj-cs"/>
              </a:rPr>
              <a:t>TRABAJO PRACTICO N° 6</a:t>
            </a:r>
            <a:r>
              <a:rPr lang="es-AR" dirty="0" smtClean="0"/>
              <a:t/>
            </a:r>
            <a:br>
              <a:rPr lang="es-AR" dirty="0" smtClean="0"/>
            </a:br>
            <a:r>
              <a:rPr lang="es-AR" dirty="0" smtClean="0"/>
              <a:t/>
            </a:r>
            <a:br>
              <a:rPr lang="es-AR" dirty="0" smtClean="0"/>
            </a:br>
            <a:r>
              <a:rPr lang="es-AR" dirty="0" smtClean="0">
                <a:solidFill>
                  <a:srgbClr val="0070C0"/>
                </a:solidFill>
                <a:effectLst>
                  <a:outerShdw blurRad="38100" dist="38100" dir="2700000" algn="tl">
                    <a:srgbClr val="000000">
                      <a:alpha val="43137"/>
                    </a:srgbClr>
                  </a:outerShdw>
                </a:effectLst>
              </a:rPr>
              <a:t>Curso: 6U</a:t>
            </a:r>
            <a:r>
              <a:rPr lang="es-AR" dirty="0" smtClean="0"/>
              <a:t/>
            </a:r>
            <a:br>
              <a:rPr lang="es-AR" dirty="0" smtClean="0"/>
            </a:br>
            <a:r>
              <a:rPr lang="es-AR" dirty="0" smtClean="0"/>
              <a:t/>
            </a:r>
            <a:br>
              <a:rPr lang="es-AR" dirty="0" smtClean="0"/>
            </a:br>
            <a:r>
              <a:rPr lang="es-AR" dirty="0" smtClean="0">
                <a:effectLst>
                  <a:outerShdw blurRad="38100" dist="38100" dir="2700000" algn="tl">
                    <a:srgbClr val="000000">
                      <a:alpha val="43137"/>
                    </a:srgbClr>
                  </a:outerShdw>
                </a:effectLst>
              </a:rPr>
              <a:t>Temas: </a:t>
            </a:r>
            <a:r>
              <a:rPr lang="es-AR" dirty="0" smtClean="0"/>
              <a:t/>
            </a:r>
            <a:br>
              <a:rPr lang="es-AR" dirty="0" smtClean="0"/>
            </a:br>
            <a:r>
              <a:rPr lang="es-AR" dirty="0" smtClean="0">
                <a:effectLst>
                  <a:outerShdw blurRad="38100" dist="38100" dir="2700000" algn="tl">
                    <a:srgbClr val="000000">
                      <a:alpha val="43137"/>
                    </a:srgbClr>
                  </a:outerShdw>
                </a:effectLst>
              </a:rPr>
              <a:t>_ Integrales Inmediatas</a:t>
            </a:r>
            <a:br>
              <a:rPr lang="es-AR" dirty="0" smtClean="0">
                <a:effectLst>
                  <a:outerShdw blurRad="38100" dist="38100" dir="2700000" algn="tl">
                    <a:srgbClr val="000000">
                      <a:alpha val="43137"/>
                    </a:srgbClr>
                  </a:outerShdw>
                </a:effectLst>
              </a:rPr>
            </a:br>
            <a:r>
              <a:rPr lang="es-AR" dirty="0" smtClean="0">
                <a:effectLst>
                  <a:outerShdw blurRad="38100" dist="38100" dir="2700000" algn="tl">
                    <a:srgbClr val="000000">
                      <a:alpha val="43137"/>
                    </a:srgbClr>
                  </a:outerShdw>
                </a:effectLst>
              </a:rPr>
              <a:t>_ Integrales Indefinidas</a:t>
            </a:r>
            <a:br>
              <a:rPr lang="es-AR" dirty="0" smtClean="0">
                <a:effectLst>
                  <a:outerShdw blurRad="38100" dist="38100" dir="2700000" algn="tl">
                    <a:srgbClr val="000000">
                      <a:alpha val="43137"/>
                    </a:srgbClr>
                  </a:outerShdw>
                </a:effectLst>
              </a:rPr>
            </a:br>
            <a:r>
              <a:rPr lang="es-AR" dirty="0" smtClean="0">
                <a:effectLst>
                  <a:outerShdw blurRad="38100" dist="38100" dir="2700000" algn="tl">
                    <a:srgbClr val="000000">
                      <a:alpha val="43137"/>
                    </a:srgbClr>
                  </a:outerShdw>
                </a:effectLst>
              </a:rPr>
              <a:t>_ Integrales por Sustitución</a:t>
            </a:r>
            <a:br>
              <a:rPr lang="es-AR" dirty="0" smtClean="0">
                <a:effectLst>
                  <a:outerShdw blurRad="38100" dist="38100" dir="2700000" algn="tl">
                    <a:srgbClr val="000000">
                      <a:alpha val="43137"/>
                    </a:srgbClr>
                  </a:outerShdw>
                </a:effectLst>
              </a:rPr>
            </a:br>
            <a:r>
              <a:rPr lang="es-AR" dirty="0" smtClean="0">
                <a:effectLst>
                  <a:outerShdw blurRad="38100" dist="38100" dir="2700000" algn="tl">
                    <a:srgbClr val="000000">
                      <a:alpha val="43137"/>
                    </a:srgbClr>
                  </a:outerShdw>
                </a:effectLst>
              </a:rPr>
              <a:t>_ Integrales Definidas.</a:t>
            </a:r>
            <a:br>
              <a:rPr lang="es-AR" dirty="0" smtClean="0">
                <a:effectLst>
                  <a:outerShdw blurRad="38100" dist="38100" dir="2700000" algn="tl">
                    <a:srgbClr val="000000">
                      <a:alpha val="43137"/>
                    </a:srgbClr>
                  </a:outerShdw>
                </a:effectLst>
              </a:rPr>
            </a:br>
            <a:r>
              <a:rPr lang="es-AR" dirty="0" smtClean="0"/>
              <a:t/>
            </a:r>
            <a:br>
              <a:rPr lang="es-AR" dirty="0" smtClean="0"/>
            </a:br>
            <a:r>
              <a:rPr lang="es-AR" dirty="0" smtClean="0">
                <a:solidFill>
                  <a:srgbClr val="92D050"/>
                </a:solidFill>
                <a:effectLst>
                  <a:outerShdw blurRad="38100" dist="38100" dir="2700000" algn="tl">
                    <a:srgbClr val="000000">
                      <a:alpha val="43137"/>
                    </a:srgbClr>
                  </a:outerShdw>
                </a:effectLst>
              </a:rPr>
              <a:t>Prof.: Saravia Esteban</a:t>
            </a:r>
            <a:endParaRPr lang="es-AR" dirty="0">
              <a:solidFill>
                <a:srgbClr val="92D05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477341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dirty="0">
                <a:solidFill>
                  <a:schemeClr val="accent3">
                    <a:lumMod val="75000"/>
                  </a:schemeClr>
                </a:solidFill>
                <a:effectLst>
                  <a:outerShdw blurRad="38100" dist="38100" dir="2700000" algn="tl">
                    <a:srgbClr val="000000">
                      <a:alpha val="43137"/>
                    </a:srgbClr>
                  </a:outerShdw>
                </a:effectLst>
              </a:rPr>
              <a:t>Integrales directas o inmediatas</a:t>
            </a:r>
            <a:endParaRPr lang="es-AR" dirty="0">
              <a:solidFill>
                <a:schemeClr val="accent3">
                  <a:lumMod val="75000"/>
                </a:schemeClr>
              </a:solidFill>
              <a:effectLst>
                <a:outerShdw blurRad="38100" dist="38100" dir="2700000" algn="tl">
                  <a:srgbClr val="000000">
                    <a:alpha val="43137"/>
                  </a:srgbClr>
                </a:outerShdw>
              </a:effectLst>
            </a:endParaRPr>
          </a:p>
        </p:txBody>
      </p:sp>
      <p:sp>
        <p:nvSpPr>
          <p:cNvPr id="3" name="2 Marcador de contenido"/>
          <p:cNvSpPr>
            <a:spLocks noGrp="1"/>
          </p:cNvSpPr>
          <p:nvPr>
            <p:ph idx="1"/>
          </p:nvPr>
        </p:nvSpPr>
        <p:spPr/>
        <p:txBody>
          <a:bodyPr>
            <a:normAutofit fontScale="92500" lnSpcReduction="20000"/>
          </a:bodyPr>
          <a:lstStyle/>
          <a:p>
            <a:pPr marL="0" indent="0">
              <a:buNone/>
            </a:pPr>
            <a:r>
              <a:rPr lang="es-AR" dirty="0"/>
              <a:t>Las integrales directas o inmediatas son las integrales que por su sencillez no requieren la aplicación de un método de integración para su resolución. Para resolver estas integrales necesitamos conocer las derivadas de las funciones elementales </a:t>
            </a:r>
            <a:r>
              <a:rPr lang="es-AR" dirty="0" smtClean="0"/>
              <a:t>,la</a:t>
            </a:r>
            <a:r>
              <a:rPr lang="es-AR" dirty="0"/>
              <a:t> regla de la </a:t>
            </a:r>
            <a:r>
              <a:rPr lang="es-AR" dirty="0" smtClean="0"/>
              <a:t>cadena</a:t>
            </a:r>
            <a:r>
              <a:rPr lang="es-AR" dirty="0"/>
              <a:t> y las propiedades de las integrales (las veremos más adelante).</a:t>
            </a:r>
            <a:br>
              <a:rPr lang="es-AR" dirty="0"/>
            </a:br>
            <a:r>
              <a:rPr lang="es-AR" dirty="0"/>
              <a:t>En esta página vamos a resolver 10 integrales directas, pero antes vamos a recordar los conceptos y las propiedades que necesitamos.</a:t>
            </a:r>
            <a:br>
              <a:rPr lang="es-AR" dirty="0"/>
            </a:br>
            <a:r>
              <a:rPr lang="es-AR" dirty="0"/>
              <a:t/>
            </a:r>
            <a:br>
              <a:rPr lang="es-AR" dirty="0"/>
            </a:br>
            <a:endParaRPr lang="es-AR" dirty="0"/>
          </a:p>
        </p:txBody>
      </p:sp>
    </p:spTree>
    <p:extLst>
      <p:ext uri="{BB962C8B-B14F-4D97-AF65-F5344CB8AC3E}">
        <p14:creationId xmlns:p14="http://schemas.microsoft.com/office/powerpoint/2010/main" val="39988212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332657"/>
            <a:ext cx="7772400" cy="1080120"/>
          </a:xfrm>
        </p:spPr>
        <p:txBody>
          <a:bodyPr>
            <a:normAutofit/>
          </a:bodyPr>
          <a:lstStyle/>
          <a:p>
            <a:r>
              <a:rPr lang="es-AR" sz="3600" b="1" dirty="0">
                <a:solidFill>
                  <a:schemeClr val="accent3">
                    <a:lumMod val="75000"/>
                  </a:schemeClr>
                </a:solidFill>
                <a:effectLst>
                  <a:outerShdw blurRad="38100" dist="38100" dir="2700000" algn="tl">
                    <a:srgbClr val="000000">
                      <a:alpha val="43137"/>
                    </a:srgbClr>
                  </a:outerShdw>
                </a:effectLst>
              </a:rPr>
              <a:t>Propiedades de la integral indefinida</a:t>
            </a:r>
          </a:p>
        </p:txBody>
      </p:sp>
      <p:sp>
        <p:nvSpPr>
          <p:cNvPr id="3" name="2 Subtítulo"/>
          <p:cNvSpPr>
            <a:spLocks noGrp="1"/>
          </p:cNvSpPr>
          <p:nvPr>
            <p:ph type="subTitle" idx="1"/>
          </p:nvPr>
        </p:nvSpPr>
        <p:spPr>
          <a:xfrm>
            <a:off x="323528" y="1484784"/>
            <a:ext cx="8424936" cy="5040560"/>
          </a:xfrm>
        </p:spPr>
        <p:txBody>
          <a:bodyPr>
            <a:normAutofit fontScale="62500" lnSpcReduction="20000"/>
          </a:bodyPr>
          <a:lstStyle/>
          <a:p>
            <a:pPr algn="l"/>
            <a:r>
              <a:rPr lang="es-AR" dirty="0">
                <a:solidFill>
                  <a:schemeClr val="tx1"/>
                </a:solidFill>
              </a:rPr>
              <a:t>Como consecuencia de las propiedades de la derivación se obtienen las siguientes propiedades de la integral indefinida: </a:t>
            </a:r>
            <a:br>
              <a:rPr lang="es-AR" dirty="0">
                <a:solidFill>
                  <a:schemeClr val="tx1"/>
                </a:solidFill>
              </a:rPr>
            </a:br>
            <a:r>
              <a:rPr lang="es-AR" dirty="0" smtClean="0">
                <a:solidFill>
                  <a:schemeClr val="tx1"/>
                </a:solidFill>
              </a:rPr>
              <a:t/>
            </a:r>
            <a:br>
              <a:rPr lang="es-AR" dirty="0" smtClean="0">
                <a:solidFill>
                  <a:schemeClr val="tx1"/>
                </a:solidFill>
              </a:rPr>
            </a:br>
            <a:r>
              <a:rPr lang="es-AR" dirty="0" smtClean="0">
                <a:solidFill>
                  <a:schemeClr val="tx1"/>
                </a:solidFill>
              </a:rPr>
              <a:t>1</a:t>
            </a:r>
            <a:r>
              <a:rPr lang="es-AR" dirty="0">
                <a:solidFill>
                  <a:schemeClr val="tx1"/>
                </a:solidFill>
              </a:rPr>
              <a:t>. La diferencial de una integral indefinida, es igual al producto de la función integrando por la diferencial de la variable independiente, es decir, es igual al elemento de integración:</a:t>
            </a:r>
            <a:br>
              <a:rPr lang="es-AR" dirty="0">
                <a:solidFill>
                  <a:schemeClr val="tx1"/>
                </a:solidFill>
              </a:rPr>
            </a:br>
            <a:r>
              <a:rPr lang="es-AR" b="1" dirty="0">
                <a:solidFill>
                  <a:srgbClr val="0070C0"/>
                </a:solidFill>
              </a:rPr>
              <a:t>d∫ f(x) dx = f(x) dx </a:t>
            </a:r>
            <a:r>
              <a:rPr lang="es-AR" dirty="0">
                <a:solidFill>
                  <a:schemeClr val="tx1"/>
                </a:solidFill>
              </a:rPr>
              <a:t/>
            </a:r>
            <a:br>
              <a:rPr lang="es-AR" dirty="0">
                <a:solidFill>
                  <a:schemeClr val="tx1"/>
                </a:solidFill>
              </a:rPr>
            </a:br>
            <a:r>
              <a:rPr lang="es-AR" dirty="0" smtClean="0">
                <a:solidFill>
                  <a:schemeClr val="tx1"/>
                </a:solidFill>
              </a:rPr>
              <a:t/>
            </a:r>
            <a:br>
              <a:rPr lang="es-AR" dirty="0" smtClean="0">
                <a:solidFill>
                  <a:schemeClr val="tx1"/>
                </a:solidFill>
              </a:rPr>
            </a:br>
            <a:r>
              <a:rPr lang="es-AR" dirty="0" smtClean="0">
                <a:solidFill>
                  <a:schemeClr val="tx1"/>
                </a:solidFill>
              </a:rPr>
              <a:t>2</a:t>
            </a:r>
            <a:r>
              <a:rPr lang="es-AR" dirty="0">
                <a:solidFill>
                  <a:schemeClr val="tx1"/>
                </a:solidFill>
              </a:rPr>
              <a:t>. La integral indefinida de la diferencial de una cierta función es igual a la suma de esta función y de una constante arbitraria:</a:t>
            </a:r>
            <a:br>
              <a:rPr lang="es-AR" dirty="0">
                <a:solidFill>
                  <a:schemeClr val="tx1"/>
                </a:solidFill>
              </a:rPr>
            </a:br>
            <a:r>
              <a:rPr lang="es-AR" b="1" dirty="0">
                <a:solidFill>
                  <a:srgbClr val="0070C0"/>
                </a:solidFill>
              </a:rPr>
              <a:t>∫ df(x) = f(x) + c </a:t>
            </a:r>
            <a:r>
              <a:rPr lang="es-AR" dirty="0">
                <a:solidFill>
                  <a:schemeClr val="tx1"/>
                </a:solidFill>
              </a:rPr>
              <a:t/>
            </a:r>
            <a:br>
              <a:rPr lang="es-AR" dirty="0">
                <a:solidFill>
                  <a:schemeClr val="tx1"/>
                </a:solidFill>
              </a:rPr>
            </a:br>
            <a:r>
              <a:rPr lang="es-AR" dirty="0" smtClean="0">
                <a:solidFill>
                  <a:schemeClr val="tx1"/>
                </a:solidFill>
              </a:rPr>
              <a:t/>
            </a:r>
            <a:br>
              <a:rPr lang="es-AR" dirty="0" smtClean="0">
                <a:solidFill>
                  <a:schemeClr val="tx1"/>
                </a:solidFill>
              </a:rPr>
            </a:br>
            <a:r>
              <a:rPr lang="es-AR" dirty="0" smtClean="0">
                <a:solidFill>
                  <a:schemeClr val="tx1"/>
                </a:solidFill>
              </a:rPr>
              <a:t>3</a:t>
            </a:r>
            <a:r>
              <a:rPr lang="es-AR" dirty="0">
                <a:solidFill>
                  <a:schemeClr val="tx1"/>
                </a:solidFill>
              </a:rPr>
              <a:t>. La integral del producto de una constante por una función es el producto de la constante por la integral de la función:</a:t>
            </a:r>
            <a:br>
              <a:rPr lang="es-AR" dirty="0">
                <a:solidFill>
                  <a:schemeClr val="tx1"/>
                </a:solidFill>
              </a:rPr>
            </a:br>
            <a:r>
              <a:rPr lang="es-AR" b="1" dirty="0">
                <a:solidFill>
                  <a:srgbClr val="0070C0"/>
                </a:solidFill>
              </a:rPr>
              <a:t>∫ k. f(x) dx = k. ∫ f(x) dx </a:t>
            </a:r>
            <a:r>
              <a:rPr lang="es-AR" dirty="0">
                <a:solidFill>
                  <a:schemeClr val="tx1"/>
                </a:solidFill>
              </a:rPr>
              <a:t/>
            </a:r>
            <a:br>
              <a:rPr lang="es-AR" dirty="0">
                <a:solidFill>
                  <a:schemeClr val="tx1"/>
                </a:solidFill>
              </a:rPr>
            </a:br>
            <a:r>
              <a:rPr lang="es-AR" dirty="0" smtClean="0">
                <a:solidFill>
                  <a:schemeClr val="tx1"/>
                </a:solidFill>
              </a:rPr>
              <a:t/>
            </a:r>
            <a:br>
              <a:rPr lang="es-AR" dirty="0" smtClean="0">
                <a:solidFill>
                  <a:schemeClr val="tx1"/>
                </a:solidFill>
              </a:rPr>
            </a:br>
            <a:r>
              <a:rPr lang="es-AR" dirty="0" smtClean="0">
                <a:solidFill>
                  <a:schemeClr val="tx1"/>
                </a:solidFill>
              </a:rPr>
              <a:t>4</a:t>
            </a:r>
            <a:r>
              <a:rPr lang="es-AR" dirty="0">
                <a:solidFill>
                  <a:schemeClr val="tx1"/>
                </a:solidFill>
              </a:rPr>
              <a:t>. La integral de una suma algebraica de funciones de la suma algebraica de las integrales de cada función: </a:t>
            </a:r>
            <a:br>
              <a:rPr lang="es-AR" dirty="0">
                <a:solidFill>
                  <a:schemeClr val="tx1"/>
                </a:solidFill>
              </a:rPr>
            </a:br>
            <a:r>
              <a:rPr lang="es-AR" b="1" dirty="0">
                <a:solidFill>
                  <a:srgbClr val="0070C0"/>
                </a:solidFill>
              </a:rPr>
              <a:t>∫ [f(x) ± g(x)] dx = ∫ f(x) dx ± ∫ g(x) dx</a:t>
            </a:r>
            <a:r>
              <a:rPr lang="es-AR" dirty="0">
                <a:solidFill>
                  <a:schemeClr val="tx1"/>
                </a:solidFill>
              </a:rPr>
              <a:t/>
            </a:r>
            <a:br>
              <a:rPr lang="es-AR" dirty="0">
                <a:solidFill>
                  <a:schemeClr val="tx1"/>
                </a:solidFill>
              </a:rPr>
            </a:br>
            <a:endParaRPr lang="es-AR" dirty="0">
              <a:solidFill>
                <a:schemeClr val="tx1"/>
              </a:solidFill>
            </a:endParaRPr>
          </a:p>
        </p:txBody>
      </p:sp>
    </p:spTree>
    <p:extLst>
      <p:ext uri="{BB962C8B-B14F-4D97-AF65-F5344CB8AC3E}">
        <p14:creationId xmlns:p14="http://schemas.microsoft.com/office/powerpoint/2010/main" val="7419132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AR" sz="2400" b="1" dirty="0">
                <a:solidFill>
                  <a:schemeClr val="accent3">
                    <a:lumMod val="75000"/>
                  </a:schemeClr>
                </a:solidFill>
                <a:effectLst>
                  <a:outerShdw blurRad="38100" dist="38100" dir="2700000" algn="tl">
                    <a:srgbClr val="000000">
                      <a:alpha val="43137"/>
                    </a:srgbClr>
                  </a:outerShdw>
                </a:effectLst>
              </a:rPr>
              <a:t>Método de integración por cambio de variable o sustitución</a:t>
            </a:r>
          </a:p>
        </p:txBody>
      </p:sp>
      <p:sp>
        <p:nvSpPr>
          <p:cNvPr id="3" name="2 Marcador de contenido"/>
          <p:cNvSpPr>
            <a:spLocks noGrp="1"/>
          </p:cNvSpPr>
          <p:nvPr>
            <p:ph idx="1"/>
          </p:nvPr>
        </p:nvSpPr>
        <p:spPr>
          <a:xfrm>
            <a:off x="457200" y="1196752"/>
            <a:ext cx="8229600" cy="5256584"/>
          </a:xfrm>
        </p:spPr>
        <p:txBody>
          <a:bodyPr>
            <a:normAutofit fontScale="47500" lnSpcReduction="20000"/>
          </a:bodyPr>
          <a:lstStyle/>
          <a:p>
            <a:pPr marL="0" indent="0">
              <a:buNone/>
            </a:pPr>
            <a:r>
              <a:rPr lang="es-AR" dirty="0"/>
              <a:t>Hay ocasiones en que sucede que la integral de una función no se puede resolver en forma inmediata. Para hacerlo podemos realizar una sustitución convenientemente elegida con el fin de poder transformar la integral planteada en una integral directa. El método consiste en transformar la expresión de tal modo que se forma el producto de una función por su diferencial. Para ello, uno de los términos debe ser la derivada del otro término. </a:t>
            </a:r>
            <a:br>
              <a:rPr lang="es-AR" dirty="0"/>
            </a:br>
            <a:r>
              <a:rPr lang="es-AR" dirty="0"/>
              <a:t/>
            </a:r>
            <a:br>
              <a:rPr lang="es-AR" dirty="0"/>
            </a:br>
            <a:r>
              <a:rPr lang="es-AR" dirty="0"/>
              <a:t>Consideramos la integral </a:t>
            </a:r>
            <a:r>
              <a:rPr lang="es-AR" sz="4200" b="1" dirty="0">
                <a:solidFill>
                  <a:srgbClr val="0070C0"/>
                </a:solidFill>
              </a:rPr>
              <a:t>∫ f [g(x)].g´(x) dx </a:t>
            </a:r>
            <a:r>
              <a:rPr lang="es-AR" dirty="0"/>
              <a:t/>
            </a:r>
            <a:br>
              <a:rPr lang="es-AR" dirty="0"/>
            </a:br>
            <a:r>
              <a:rPr lang="es-AR" dirty="0"/>
              <a:t/>
            </a:r>
            <a:br>
              <a:rPr lang="es-AR" dirty="0"/>
            </a:br>
            <a:r>
              <a:rPr lang="es-AR" dirty="0"/>
              <a:t>Procedimiento: 1. </a:t>
            </a:r>
            <a:br>
              <a:rPr lang="es-AR" dirty="0"/>
            </a:br>
            <a:r>
              <a:rPr lang="es-AR" dirty="0"/>
              <a:t>Se llama </a:t>
            </a:r>
            <a:r>
              <a:rPr lang="es-AR" sz="4200" b="1" dirty="0">
                <a:solidFill>
                  <a:srgbClr val="0070C0"/>
                </a:solidFill>
              </a:rPr>
              <a:t>u= g(x), </a:t>
            </a:r>
            <a:r>
              <a:rPr lang="es-AR" dirty="0"/>
              <a:t>donde </a:t>
            </a:r>
            <a:r>
              <a:rPr lang="es-AR" sz="4200" b="1" dirty="0">
                <a:solidFill>
                  <a:srgbClr val="0070C0"/>
                </a:solidFill>
              </a:rPr>
              <a:t>g(x) </a:t>
            </a:r>
            <a:r>
              <a:rPr lang="es-AR" dirty="0"/>
              <a:t>es una función parte del integrando, que por lo general es la “función interior” de la función compuesta </a:t>
            </a:r>
            <a:r>
              <a:rPr lang="es-AR" sz="4200" b="1" dirty="0">
                <a:solidFill>
                  <a:srgbClr val="0070C0"/>
                </a:solidFill>
              </a:rPr>
              <a:t>f [g(x)].</a:t>
            </a:r>
            <a:r>
              <a:rPr lang="es-AR" dirty="0"/>
              <a:t/>
            </a:r>
            <a:br>
              <a:rPr lang="es-AR" dirty="0"/>
            </a:br>
            <a:r>
              <a:rPr lang="es-AR" dirty="0"/>
              <a:t/>
            </a:r>
            <a:br>
              <a:rPr lang="es-AR" dirty="0"/>
            </a:br>
            <a:r>
              <a:rPr lang="es-AR" dirty="0"/>
              <a:t>2. Se calcula </a:t>
            </a:r>
            <a:r>
              <a:rPr lang="es-AR" sz="4200" b="1" dirty="0">
                <a:solidFill>
                  <a:srgbClr val="0070C0"/>
                </a:solidFill>
              </a:rPr>
              <a:t>du = g´(x) dx </a:t>
            </a:r>
            <a:r>
              <a:rPr lang="es-AR" dirty="0"/>
              <a:t/>
            </a:r>
            <a:br>
              <a:rPr lang="es-AR" dirty="0"/>
            </a:br>
            <a:r>
              <a:rPr lang="es-AR" dirty="0"/>
              <a:t/>
            </a:r>
            <a:br>
              <a:rPr lang="es-AR" dirty="0"/>
            </a:br>
            <a:r>
              <a:rPr lang="es-AR" dirty="0"/>
              <a:t>3. Se hace la sustitución </a:t>
            </a:r>
            <a:r>
              <a:rPr lang="es-AR" sz="4200" b="1" dirty="0">
                <a:solidFill>
                  <a:srgbClr val="0070C0"/>
                </a:solidFill>
              </a:rPr>
              <a:t>u = g(x) </a:t>
            </a:r>
            <a:r>
              <a:rPr lang="es-AR" dirty="0"/>
              <a:t>y </a:t>
            </a:r>
            <a:r>
              <a:rPr lang="es-AR" sz="4200" b="1" dirty="0">
                <a:solidFill>
                  <a:srgbClr val="0070C0"/>
                </a:solidFill>
              </a:rPr>
              <a:t>du = g´(x) dx </a:t>
            </a:r>
            <a:r>
              <a:rPr lang="es-AR" dirty="0"/>
              <a:t>para convertir toda la integral en una que sólo dependa de</a:t>
            </a:r>
            <a:r>
              <a:rPr lang="es-AR" sz="4200" b="1" dirty="0">
                <a:solidFill>
                  <a:srgbClr val="0070C0"/>
                </a:solidFill>
              </a:rPr>
              <a:t> u</a:t>
            </a:r>
            <a:r>
              <a:rPr lang="es-AR" dirty="0"/>
              <a:t>. </a:t>
            </a:r>
            <a:br>
              <a:rPr lang="es-AR" dirty="0"/>
            </a:br>
            <a:r>
              <a:rPr lang="es-AR" dirty="0"/>
              <a:t/>
            </a:r>
            <a:br>
              <a:rPr lang="es-AR" dirty="0"/>
            </a:br>
            <a:r>
              <a:rPr lang="es-AR" dirty="0"/>
              <a:t>4. Se evalúa la integral resultante </a:t>
            </a:r>
            <a:r>
              <a:rPr lang="es-AR" sz="4200" b="1" dirty="0">
                <a:solidFill>
                  <a:srgbClr val="0070C0"/>
                </a:solidFill>
              </a:rPr>
              <a:t>∫ f[u].du = F (u) + c</a:t>
            </a:r>
            <a:r>
              <a:rPr lang="es-AR" dirty="0"/>
              <a:t/>
            </a:r>
            <a:br>
              <a:rPr lang="es-AR" dirty="0"/>
            </a:br>
            <a:r>
              <a:rPr lang="es-AR" dirty="0"/>
              <a:t/>
            </a:r>
            <a:br>
              <a:rPr lang="es-AR" dirty="0"/>
            </a:br>
            <a:r>
              <a:rPr lang="es-AR" dirty="0"/>
              <a:t>5. Se reemplaza u con </a:t>
            </a:r>
            <a:r>
              <a:rPr lang="es-AR" sz="4200" b="1" dirty="0">
                <a:solidFill>
                  <a:srgbClr val="0070C0"/>
                </a:solidFill>
              </a:rPr>
              <a:t>g(x) </a:t>
            </a:r>
            <a:r>
              <a:rPr lang="es-AR" dirty="0"/>
              <a:t>para obtener la solución final como función de </a:t>
            </a:r>
            <a:r>
              <a:rPr lang="es-AR" sz="4200" b="1" dirty="0">
                <a:solidFill>
                  <a:srgbClr val="0070C0"/>
                </a:solidFill>
              </a:rPr>
              <a:t>x</a:t>
            </a:r>
            <a:r>
              <a:rPr lang="es-AR" dirty="0"/>
              <a:t>. </a:t>
            </a:r>
            <a:br>
              <a:rPr lang="es-AR" dirty="0"/>
            </a:br>
            <a:r>
              <a:rPr lang="es-AR" sz="4200" b="1" dirty="0">
                <a:solidFill>
                  <a:srgbClr val="0070C0"/>
                </a:solidFill>
              </a:rPr>
              <a:t>∫ f [g(x)].g´(x) dx = F [g(x)] + c </a:t>
            </a:r>
            <a:r>
              <a:rPr lang="es-AR" dirty="0"/>
              <a:t/>
            </a:r>
            <a:br>
              <a:rPr lang="es-AR" dirty="0"/>
            </a:br>
            <a:r>
              <a:rPr lang="es-AR" dirty="0"/>
              <a:t/>
            </a:r>
            <a:br>
              <a:rPr lang="es-AR" dirty="0"/>
            </a:br>
            <a:r>
              <a:rPr lang="es-AR" b="1" dirty="0">
                <a:solidFill>
                  <a:srgbClr val="0070C0"/>
                </a:solidFill>
              </a:rPr>
              <a:t>Nota: </a:t>
            </a:r>
            <a:r>
              <a:rPr lang="es-AR" dirty="0"/>
              <a:t>La habilidad para realizar las mencionadas sustituciones no tienen una regla determinada y solo se adquiere con la práctica.</a:t>
            </a:r>
          </a:p>
          <a:p>
            <a:pPr marL="0" indent="0">
              <a:buNone/>
            </a:pPr>
            <a:endParaRPr lang="es-AR" dirty="0"/>
          </a:p>
        </p:txBody>
      </p:sp>
    </p:spTree>
    <p:extLst>
      <p:ext uri="{BB962C8B-B14F-4D97-AF65-F5344CB8AC3E}">
        <p14:creationId xmlns:p14="http://schemas.microsoft.com/office/powerpoint/2010/main" val="9201770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dirty="0" smtClean="0"/>
              <a:t/>
            </a:r>
            <a:br>
              <a:rPr lang="es-AR" dirty="0" smtClean="0"/>
            </a:br>
            <a:r>
              <a:rPr lang="es-AR" b="1" dirty="0">
                <a:solidFill>
                  <a:schemeClr val="accent3">
                    <a:lumMod val="75000"/>
                  </a:schemeClr>
                </a:solidFill>
                <a:effectLst>
                  <a:outerShdw blurRad="38100" dist="38100" dir="2700000" algn="tl">
                    <a:srgbClr val="000000">
                      <a:alpha val="43137"/>
                    </a:srgbClr>
                  </a:outerShdw>
                </a:effectLst>
              </a:rPr>
              <a:t>Videos de Integración (YouTube</a:t>
            </a:r>
            <a:r>
              <a:rPr lang="es-AR" b="1" dirty="0" smtClean="0">
                <a:solidFill>
                  <a:schemeClr val="accent3">
                    <a:lumMod val="75000"/>
                  </a:schemeClr>
                </a:solidFill>
                <a:effectLst>
                  <a:outerShdw blurRad="38100" dist="38100" dir="2700000" algn="tl">
                    <a:srgbClr val="000000">
                      <a:alpha val="43137"/>
                    </a:srgbClr>
                  </a:outerShdw>
                </a:effectLst>
              </a:rPr>
              <a:t>)</a:t>
            </a:r>
            <a:r>
              <a:rPr lang="es-AR" dirty="0"/>
              <a:t/>
            </a:r>
            <a:br>
              <a:rPr lang="es-AR" dirty="0"/>
            </a:br>
            <a:endParaRPr lang="es-AR" dirty="0"/>
          </a:p>
        </p:txBody>
      </p:sp>
      <p:sp>
        <p:nvSpPr>
          <p:cNvPr id="3" name="2 Marcador de contenido"/>
          <p:cNvSpPr>
            <a:spLocks noGrp="1"/>
          </p:cNvSpPr>
          <p:nvPr>
            <p:ph idx="1"/>
          </p:nvPr>
        </p:nvSpPr>
        <p:spPr/>
        <p:txBody>
          <a:bodyPr>
            <a:normAutofit fontScale="85000" lnSpcReduction="10000"/>
          </a:bodyPr>
          <a:lstStyle/>
          <a:p>
            <a:pPr marL="0" indent="0">
              <a:buNone/>
            </a:pPr>
            <a:r>
              <a:rPr lang="es-AR" b="1" u="sng" dirty="0">
                <a:hlinkClick r:id="rId2"/>
              </a:rPr>
              <a:t>https://www.youtube.com/watch?v=H2ghV-JaUgk</a:t>
            </a:r>
            <a:r>
              <a:rPr lang="es-AR" b="1" u="sng" dirty="0"/>
              <a:t/>
            </a:r>
            <a:br>
              <a:rPr lang="es-AR" b="1" u="sng" dirty="0"/>
            </a:br>
            <a:r>
              <a:rPr lang="es-AR" b="1" u="sng" dirty="0"/>
              <a:t/>
            </a:r>
            <a:br>
              <a:rPr lang="es-AR" b="1" u="sng" dirty="0"/>
            </a:br>
            <a:r>
              <a:rPr lang="es-AR" b="1" u="sng" dirty="0">
                <a:hlinkClick r:id="rId3"/>
              </a:rPr>
              <a:t>https://youtu.be/ADqLqmiQ8uM</a:t>
            </a:r>
            <a:r>
              <a:rPr lang="es-AR" b="1" u="sng" dirty="0"/>
              <a:t/>
            </a:r>
            <a:br>
              <a:rPr lang="es-AR" b="1" u="sng" dirty="0"/>
            </a:br>
            <a:r>
              <a:rPr lang="es-AR" b="1" u="sng" dirty="0"/>
              <a:t/>
            </a:r>
            <a:br>
              <a:rPr lang="es-AR" b="1" u="sng" dirty="0"/>
            </a:br>
            <a:r>
              <a:rPr lang="es-AR" b="1" u="sng" dirty="0">
                <a:hlinkClick r:id="rId4"/>
              </a:rPr>
              <a:t>https://youtu.be/G1lMVJrN4B8</a:t>
            </a:r>
            <a:r>
              <a:rPr lang="es-AR" b="1" u="sng" dirty="0"/>
              <a:t/>
            </a:r>
            <a:br>
              <a:rPr lang="es-AR" b="1" u="sng" dirty="0"/>
            </a:br>
            <a:r>
              <a:rPr lang="es-AR" b="1" u="sng" dirty="0"/>
              <a:t/>
            </a:r>
            <a:br>
              <a:rPr lang="es-AR" b="1" u="sng" dirty="0"/>
            </a:br>
            <a:r>
              <a:rPr lang="es-AR" b="1" u="sng" dirty="0">
                <a:hlinkClick r:id="rId5"/>
              </a:rPr>
              <a:t>https://www.youtube.com/watch?v=5dREssqdlBM</a:t>
            </a:r>
            <a:r>
              <a:rPr lang="es-AR" b="1" u="sng" dirty="0"/>
              <a:t/>
            </a:r>
            <a:br>
              <a:rPr lang="es-AR" b="1" u="sng" dirty="0"/>
            </a:br>
            <a:r>
              <a:rPr lang="es-AR" b="1" u="sng" dirty="0"/>
              <a:t/>
            </a:r>
            <a:br>
              <a:rPr lang="es-AR" b="1" u="sng" dirty="0"/>
            </a:br>
            <a:r>
              <a:rPr lang="es-AR" b="1" u="sng" dirty="0">
                <a:hlinkClick r:id="rId6"/>
              </a:rPr>
              <a:t>https://</a:t>
            </a:r>
            <a:r>
              <a:rPr lang="es-AR" b="1" u="sng" dirty="0" smtClean="0">
                <a:hlinkClick r:id="rId6"/>
              </a:rPr>
              <a:t>www.youtube.com/watch?v=4bKEWdFpFYw</a:t>
            </a:r>
            <a:endParaRPr lang="es-AR" b="1" u="sng" dirty="0" smtClean="0"/>
          </a:p>
          <a:p>
            <a:pPr marL="0" indent="0">
              <a:buNone/>
            </a:pPr>
            <a:r>
              <a:rPr lang="es-AR" b="1" dirty="0"/>
              <a:t/>
            </a:r>
            <a:br>
              <a:rPr lang="es-AR" b="1" dirty="0"/>
            </a:br>
            <a:r>
              <a:rPr lang="es-AR" b="1" u="sng" dirty="0">
                <a:hlinkClick r:id="rId7"/>
              </a:rPr>
              <a:t>https://www.youtube.com/watch?v=zx-x-Aj4ILE</a:t>
            </a:r>
            <a:endParaRPr lang="es-AR" b="1" dirty="0"/>
          </a:p>
          <a:p>
            <a:pPr marL="0" indent="0">
              <a:buNone/>
            </a:pPr>
            <a:endParaRPr lang="es-AR" dirty="0"/>
          </a:p>
        </p:txBody>
      </p:sp>
    </p:spTree>
    <p:extLst>
      <p:ext uri="{BB962C8B-B14F-4D97-AF65-F5344CB8AC3E}">
        <p14:creationId xmlns:p14="http://schemas.microsoft.com/office/powerpoint/2010/main" val="31764493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rotWithShape="1">
          <a:blip r:embed="rId2">
            <a:extLst>
              <a:ext uri="{28A0092B-C50C-407E-A947-70E740481C1C}">
                <a14:useLocalDpi xmlns:a14="http://schemas.microsoft.com/office/drawing/2010/main" val="0"/>
              </a:ext>
            </a:extLst>
          </a:blip>
          <a:srcRect l="1241" t="19019" r="1508" b="39290"/>
          <a:stretch/>
        </p:blipFill>
        <p:spPr>
          <a:xfrm>
            <a:off x="1907704" y="476672"/>
            <a:ext cx="5658450" cy="5423887"/>
          </a:xfrm>
        </p:spPr>
      </p:pic>
    </p:spTree>
    <p:extLst>
      <p:ext uri="{BB962C8B-B14F-4D97-AF65-F5344CB8AC3E}">
        <p14:creationId xmlns:p14="http://schemas.microsoft.com/office/powerpoint/2010/main" val="19467986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rotWithShape="1">
          <a:blip r:embed="rId2">
            <a:extLst>
              <a:ext uri="{28A0092B-C50C-407E-A947-70E740481C1C}">
                <a14:useLocalDpi xmlns:a14="http://schemas.microsoft.com/office/drawing/2010/main" val="0"/>
              </a:ext>
            </a:extLst>
          </a:blip>
          <a:srcRect l="5757" t="5402" r="19855" b="25340"/>
          <a:stretch/>
        </p:blipFill>
        <p:spPr>
          <a:xfrm rot="16200000">
            <a:off x="2413002" y="-100633"/>
            <a:ext cx="4536504" cy="6555211"/>
          </a:xfrm>
        </p:spPr>
      </p:pic>
    </p:spTree>
    <p:extLst>
      <p:ext uri="{BB962C8B-B14F-4D97-AF65-F5344CB8AC3E}">
        <p14:creationId xmlns:p14="http://schemas.microsoft.com/office/powerpoint/2010/main" val="30733384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rotWithShape="1">
          <a:blip r:embed="rId2">
            <a:extLst>
              <a:ext uri="{28A0092B-C50C-407E-A947-70E740481C1C}">
                <a14:useLocalDpi xmlns:a14="http://schemas.microsoft.com/office/drawing/2010/main" val="0"/>
              </a:ext>
            </a:extLst>
          </a:blip>
          <a:srcRect l="8089" t="9207" r="10761" b="17732"/>
          <a:stretch/>
        </p:blipFill>
        <p:spPr>
          <a:xfrm rot="16200000">
            <a:off x="2311404" y="16275"/>
            <a:ext cx="4752529" cy="6393398"/>
          </a:xfrm>
        </p:spPr>
      </p:pic>
    </p:spTree>
    <p:extLst>
      <p:ext uri="{BB962C8B-B14F-4D97-AF65-F5344CB8AC3E}">
        <p14:creationId xmlns:p14="http://schemas.microsoft.com/office/powerpoint/2010/main" val="8371359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3448" t="10724" r="10605" b="21067"/>
          <a:stretch/>
        </p:blipFill>
        <p:spPr>
          <a:xfrm rot="16200000">
            <a:off x="2529468" y="-793162"/>
            <a:ext cx="4032448" cy="6572115"/>
          </a:xfrm>
        </p:spPr>
      </p:pic>
      <p:pic>
        <p:nvPicPr>
          <p:cNvPr id="7" name="6 Imagen"/>
          <p:cNvPicPr>
            <a:picLocks noChangeAspect="1"/>
          </p:cNvPicPr>
          <p:nvPr/>
        </p:nvPicPr>
        <p:blipFill rotWithShape="1">
          <a:blip r:embed="rId3">
            <a:extLst>
              <a:ext uri="{28A0092B-C50C-407E-A947-70E740481C1C}">
                <a14:useLocalDpi xmlns:a14="http://schemas.microsoft.com/office/drawing/2010/main" val="0"/>
              </a:ext>
            </a:extLst>
          </a:blip>
          <a:srcRect l="41277" t="4293" r="25538" b="25413"/>
          <a:stretch/>
        </p:blipFill>
        <p:spPr>
          <a:xfrm rot="16200000">
            <a:off x="3859913" y="2052856"/>
            <a:ext cx="1352169" cy="6552728"/>
          </a:xfrm>
          <a:prstGeom prst="rect">
            <a:avLst/>
          </a:prstGeom>
        </p:spPr>
      </p:pic>
    </p:spTree>
    <p:extLst>
      <p:ext uri="{BB962C8B-B14F-4D97-AF65-F5344CB8AC3E}">
        <p14:creationId xmlns:p14="http://schemas.microsoft.com/office/powerpoint/2010/main" val="36855932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rotWithShape="1">
          <a:blip r:embed="rId2">
            <a:extLst>
              <a:ext uri="{28A0092B-C50C-407E-A947-70E740481C1C}">
                <a14:useLocalDpi xmlns:a14="http://schemas.microsoft.com/office/drawing/2010/main" val="0"/>
              </a:ext>
            </a:extLst>
          </a:blip>
          <a:srcRect l="4883" t="16495" r="7953" b="32747"/>
          <a:stretch/>
        </p:blipFill>
        <p:spPr>
          <a:xfrm rot="16200000">
            <a:off x="1761772" y="-101316"/>
            <a:ext cx="5548451" cy="6408712"/>
          </a:xfrm>
        </p:spPr>
      </p:pic>
    </p:spTree>
    <p:extLst>
      <p:ext uri="{BB962C8B-B14F-4D97-AF65-F5344CB8AC3E}">
        <p14:creationId xmlns:p14="http://schemas.microsoft.com/office/powerpoint/2010/main" val="24794374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sz="4000" b="1" dirty="0">
                <a:solidFill>
                  <a:schemeClr val="accent3">
                    <a:lumMod val="75000"/>
                  </a:schemeClr>
                </a:solidFill>
                <a:effectLst>
                  <a:outerShdw blurRad="38100" dist="38100" dir="2700000" algn="tl">
                    <a:srgbClr val="000000">
                      <a:alpha val="43137"/>
                    </a:srgbClr>
                  </a:outerShdw>
                </a:effectLst>
              </a:rPr>
              <a:t>Actividades</a:t>
            </a:r>
          </a:p>
        </p:txBody>
      </p:sp>
      <mc:AlternateContent xmlns:mc="http://schemas.openxmlformats.org/markup-compatibility/2006" xmlns:a14="http://schemas.microsoft.com/office/drawing/2010/main">
        <mc:Choice Requires="a14">
          <p:sp>
            <p:nvSpPr>
              <p:cNvPr id="3" name="2 Marcador de contenido"/>
              <p:cNvSpPr>
                <a:spLocks noGrp="1"/>
              </p:cNvSpPr>
              <p:nvPr>
                <p:ph idx="1"/>
              </p:nvPr>
            </p:nvSpPr>
            <p:spPr/>
            <p:txBody>
              <a:bodyPr>
                <a:normAutofit fontScale="77500" lnSpcReduction="20000"/>
              </a:bodyPr>
              <a:lstStyle/>
              <a:p>
                <a:pPr marL="0" indent="0">
                  <a:buNone/>
                </a:pPr>
                <a:r>
                  <a:rPr lang="es-AR" sz="2000" dirty="0" smtClean="0">
                    <a:solidFill>
                      <a:srgbClr val="92D050"/>
                    </a:solidFill>
                    <a:effectLst>
                      <a:outerShdw blurRad="38100" dist="38100" dir="2700000" algn="tl">
                        <a:srgbClr val="000000">
                          <a:alpha val="43137"/>
                        </a:srgbClr>
                      </a:outerShdw>
                    </a:effectLst>
                  </a:rPr>
                  <a:t>Integrales Inmediatas.</a:t>
                </a:r>
                <a:r>
                  <a:rPr lang="es-AR" dirty="0" smtClean="0"/>
                  <a:t/>
                </a:r>
                <a:br>
                  <a:rPr lang="es-AR" dirty="0" smtClean="0"/>
                </a:br>
                <a:r>
                  <a:rPr lang="es-AR" dirty="0"/>
                  <a:t/>
                </a:r>
                <a:br>
                  <a:rPr lang="es-AR" dirty="0"/>
                </a:br>
                <a:r>
                  <a:rPr lang="es-AR" sz="1600" dirty="0" smtClean="0"/>
                  <a:t>1_ </a:t>
                </a:r>
                <a:r>
                  <a:rPr lang="es-AR" sz="1600" dirty="0"/>
                  <a:t>Calcular las </a:t>
                </a:r>
                <a:r>
                  <a:rPr lang="es-AR" sz="1600" dirty="0" smtClean="0"/>
                  <a:t>siguientes </a:t>
                </a:r>
                <a:r>
                  <a:rPr lang="es-AR" sz="1600" dirty="0"/>
                  <a:t>integrales inmediatas</a:t>
                </a:r>
                <a:r>
                  <a:rPr lang="es-AR" sz="1600" dirty="0" smtClean="0"/>
                  <a:t>.</a:t>
                </a:r>
                <a:br>
                  <a:rPr lang="es-AR" sz="1600" dirty="0" smtClean="0"/>
                </a:br>
                <a:r>
                  <a:rPr lang="es-AR" sz="1600" dirty="0" smtClean="0"/>
                  <a:t/>
                </a:r>
                <a:br>
                  <a:rPr lang="es-AR" sz="1600" dirty="0" smtClean="0"/>
                </a:br>
                <a:r>
                  <a:rPr lang="es-AR" sz="1600" dirty="0" smtClean="0"/>
                  <a:t/>
                </a:r>
                <a:br>
                  <a:rPr lang="es-AR" sz="1600" dirty="0" smtClean="0"/>
                </a:br>
                <a:r>
                  <a:rPr lang="es-AR" sz="1600" dirty="0"/>
                  <a:t>1_ </a:t>
                </a:r>
                <a14:m>
                  <m:oMath xmlns:m="http://schemas.openxmlformats.org/officeDocument/2006/math">
                    <m:nary>
                      <m:naryPr>
                        <m:limLoc m:val="undOvr"/>
                        <m:subHide m:val="on"/>
                        <m:supHide m:val="on"/>
                        <m:ctrlPr>
                          <a:rPr lang="es-AR" sz="1600" i="1">
                            <a:latin typeface="Cambria Math" panose="02040503050406030204" pitchFamily="18" charset="0"/>
                          </a:rPr>
                        </m:ctrlPr>
                      </m:naryPr>
                      <m:sub/>
                      <m:sup/>
                      <m:e>
                        <m:r>
                          <a:rPr lang="es-AR" sz="1600" i="1">
                            <a:latin typeface="Cambria Math"/>
                          </a:rPr>
                          <m:t>𝑐𝑜𝑠𝑥</m:t>
                        </m:r>
                        <m:sSup>
                          <m:sSupPr>
                            <m:ctrlPr>
                              <a:rPr lang="es-AR" sz="1600" i="1">
                                <a:latin typeface="Cambria Math" panose="02040503050406030204" pitchFamily="18" charset="0"/>
                              </a:rPr>
                            </m:ctrlPr>
                          </m:sSupPr>
                          <m:e>
                            <m:r>
                              <a:rPr lang="es-AR" sz="1600" i="1">
                                <a:latin typeface="Cambria Math"/>
                              </a:rPr>
                              <m:t>𝑠𝑒𝑛</m:t>
                            </m:r>
                          </m:e>
                          <m:sup>
                            <m:r>
                              <a:rPr lang="es-AR" sz="1600" i="1">
                                <a:latin typeface="Cambria Math"/>
                              </a:rPr>
                              <m:t>3</m:t>
                            </m:r>
                          </m:sup>
                        </m:sSup>
                        <m:r>
                          <a:rPr lang="es-AR" sz="1600" i="1">
                            <a:latin typeface="Cambria Math"/>
                          </a:rPr>
                          <m:t>𝑥</m:t>
                        </m:r>
                      </m:e>
                    </m:nary>
                    <m:r>
                      <a:rPr lang="es-AR" sz="1600" i="1">
                        <a:latin typeface="Cambria Math"/>
                      </a:rPr>
                      <m:t>𝑑𝑥</m:t>
                    </m:r>
                  </m:oMath>
                </a14:m>
                <a:r>
                  <a:rPr lang="es-AR" sz="1600" dirty="0"/>
                  <a:t> </a:t>
                </a:r>
                <a:r>
                  <a:rPr lang="es-AR" sz="1600" dirty="0" smtClean="0"/>
                  <a:t>              2_ </a:t>
                </a:r>
                <a14:m>
                  <m:oMath xmlns:m="http://schemas.openxmlformats.org/officeDocument/2006/math">
                    <m:nary>
                      <m:naryPr>
                        <m:limLoc m:val="undOvr"/>
                        <m:subHide m:val="on"/>
                        <m:supHide m:val="on"/>
                        <m:ctrlPr>
                          <a:rPr lang="es-AR" sz="1600" i="1">
                            <a:latin typeface="Cambria Math" panose="02040503050406030204" pitchFamily="18" charset="0"/>
                          </a:rPr>
                        </m:ctrlPr>
                      </m:naryPr>
                      <m:sub/>
                      <m:sup/>
                      <m:e>
                        <m:f>
                          <m:fPr>
                            <m:ctrlPr>
                              <a:rPr lang="es-AR" sz="1600" i="1">
                                <a:latin typeface="Cambria Math" panose="02040503050406030204" pitchFamily="18" charset="0"/>
                              </a:rPr>
                            </m:ctrlPr>
                          </m:fPr>
                          <m:num>
                            <m:r>
                              <a:rPr lang="es-AR" sz="1600" i="1">
                                <a:latin typeface="Cambria Math"/>
                              </a:rPr>
                              <m:t>𝑥𝑑𝑥</m:t>
                            </m:r>
                          </m:num>
                          <m:den>
                            <m:r>
                              <a:rPr lang="es-AR" sz="1600" i="1">
                                <a:latin typeface="Cambria Math"/>
                              </a:rPr>
                              <m:t>(</m:t>
                            </m:r>
                            <m:sSup>
                              <m:sSupPr>
                                <m:ctrlPr>
                                  <a:rPr lang="es-AR" sz="1600" i="1">
                                    <a:latin typeface="Cambria Math" panose="02040503050406030204" pitchFamily="18" charset="0"/>
                                  </a:rPr>
                                </m:ctrlPr>
                              </m:sSupPr>
                              <m:e>
                                <m:r>
                                  <a:rPr lang="es-AR" sz="1600" i="1">
                                    <a:latin typeface="Cambria Math"/>
                                  </a:rPr>
                                  <m:t>𝑥</m:t>
                                </m:r>
                              </m:e>
                              <m:sup>
                                <m:r>
                                  <a:rPr lang="es-AR" sz="1600" i="1">
                                    <a:latin typeface="Cambria Math"/>
                                  </a:rPr>
                                  <m:t>2</m:t>
                                </m:r>
                              </m:sup>
                            </m:sSup>
                            <m:r>
                              <a:rPr lang="es-AR" sz="1600" i="1">
                                <a:latin typeface="Cambria Math"/>
                              </a:rPr>
                              <m:t>+3)⁵</m:t>
                            </m:r>
                          </m:den>
                        </m:f>
                      </m:e>
                    </m:nary>
                  </m:oMath>
                </a14:m>
                <a:r>
                  <a:rPr lang="es-AR" sz="1600" dirty="0"/>
                  <a:t> </a:t>
                </a:r>
                <a:r>
                  <a:rPr lang="es-AR" sz="1600" dirty="0" smtClean="0"/>
                  <a:t>                3_ </a:t>
                </a:r>
                <a14:m>
                  <m:oMath xmlns:m="http://schemas.openxmlformats.org/officeDocument/2006/math">
                    <m:nary>
                      <m:naryPr>
                        <m:limLoc m:val="undOvr"/>
                        <m:subHide m:val="on"/>
                        <m:supHide m:val="on"/>
                        <m:ctrlPr>
                          <a:rPr lang="es-AR" sz="1600" i="1">
                            <a:latin typeface="Cambria Math" panose="02040503050406030204" pitchFamily="18" charset="0"/>
                          </a:rPr>
                        </m:ctrlPr>
                      </m:naryPr>
                      <m:sub/>
                      <m:sup/>
                      <m:e>
                        <m:f>
                          <m:fPr>
                            <m:ctrlPr>
                              <a:rPr lang="es-AR" sz="1600" i="1">
                                <a:latin typeface="Cambria Math" panose="02040503050406030204" pitchFamily="18" charset="0"/>
                              </a:rPr>
                            </m:ctrlPr>
                          </m:fPr>
                          <m:num>
                            <m:r>
                              <a:rPr lang="es-AR" sz="1600" i="1">
                                <a:latin typeface="Cambria Math"/>
                              </a:rPr>
                              <m:t>𝑥</m:t>
                            </m:r>
                          </m:num>
                          <m:den>
                            <m:r>
                              <a:rPr lang="es-AR" sz="1600" i="1">
                                <a:latin typeface="Cambria Math"/>
                              </a:rPr>
                              <m:t>4+</m:t>
                            </m:r>
                            <m:sSup>
                              <m:sSupPr>
                                <m:ctrlPr>
                                  <a:rPr lang="es-AR" sz="1600" i="1">
                                    <a:latin typeface="Cambria Math" panose="02040503050406030204" pitchFamily="18" charset="0"/>
                                  </a:rPr>
                                </m:ctrlPr>
                              </m:sSupPr>
                              <m:e>
                                <m:r>
                                  <a:rPr lang="es-AR" sz="1600" i="1">
                                    <a:latin typeface="Cambria Math"/>
                                  </a:rPr>
                                  <m:t>𝑥</m:t>
                                </m:r>
                              </m:e>
                              <m:sup>
                                <m:r>
                                  <a:rPr lang="es-AR" sz="1600" i="1">
                                    <a:latin typeface="Cambria Math"/>
                                  </a:rPr>
                                  <m:t>2</m:t>
                                </m:r>
                              </m:sup>
                            </m:sSup>
                          </m:den>
                        </m:f>
                      </m:e>
                    </m:nary>
                  </m:oMath>
                </a14:m>
                <a:r>
                  <a:rPr lang="es-AR" sz="1600" dirty="0" smtClean="0"/>
                  <a:t>                  </a:t>
                </a:r>
                <a:r>
                  <a:rPr lang="es-AR" sz="1600" dirty="0"/>
                  <a:t>4_ </a:t>
                </a:r>
                <a14:m>
                  <m:oMath xmlns:m="http://schemas.openxmlformats.org/officeDocument/2006/math">
                    <m:nary>
                      <m:naryPr>
                        <m:limLoc m:val="undOvr"/>
                        <m:subHide m:val="on"/>
                        <m:supHide m:val="on"/>
                        <m:ctrlPr>
                          <a:rPr lang="es-AR" sz="1600" i="1">
                            <a:latin typeface="Cambria Math" panose="02040503050406030204" pitchFamily="18" charset="0"/>
                          </a:rPr>
                        </m:ctrlPr>
                      </m:naryPr>
                      <m:sub/>
                      <m:sup/>
                      <m:e>
                        <m:f>
                          <m:fPr>
                            <m:ctrlPr>
                              <a:rPr lang="es-AR" sz="1600" i="1">
                                <a:latin typeface="Cambria Math" panose="02040503050406030204" pitchFamily="18" charset="0"/>
                              </a:rPr>
                            </m:ctrlPr>
                          </m:fPr>
                          <m:num>
                            <m:r>
                              <a:rPr lang="es-AR" sz="1600" i="1">
                                <a:latin typeface="Cambria Math"/>
                              </a:rPr>
                              <m:t>𝑥</m:t>
                            </m:r>
                            <m:r>
                              <a:rPr lang="es-AR" sz="1600" i="1">
                                <a:latin typeface="Cambria Math"/>
                              </a:rPr>
                              <m:t>+</m:t>
                            </m:r>
                            <m:rad>
                              <m:radPr>
                                <m:degHide m:val="on"/>
                                <m:ctrlPr>
                                  <a:rPr lang="es-AR" sz="1600" i="1">
                                    <a:latin typeface="Cambria Math" panose="02040503050406030204" pitchFamily="18" charset="0"/>
                                  </a:rPr>
                                </m:ctrlPr>
                              </m:radPr>
                              <m:deg/>
                              <m:e>
                                <m:r>
                                  <a:rPr lang="es-AR" sz="1600" i="1">
                                    <a:latin typeface="Cambria Math"/>
                                  </a:rPr>
                                  <m:t>𝑥</m:t>
                                </m:r>
                              </m:e>
                            </m:rad>
                          </m:num>
                          <m:den>
                            <m:sSup>
                              <m:sSupPr>
                                <m:ctrlPr>
                                  <a:rPr lang="es-AR" sz="1600" i="1">
                                    <a:latin typeface="Cambria Math" panose="02040503050406030204" pitchFamily="18" charset="0"/>
                                  </a:rPr>
                                </m:ctrlPr>
                              </m:sSupPr>
                              <m:e>
                                <m:r>
                                  <a:rPr lang="es-AR" sz="1600" i="1">
                                    <a:latin typeface="Cambria Math"/>
                                  </a:rPr>
                                  <m:t>𝑥</m:t>
                                </m:r>
                              </m:e>
                              <m:sup>
                                <m:r>
                                  <a:rPr lang="es-AR" sz="1600" i="1">
                                    <a:latin typeface="Cambria Math"/>
                                  </a:rPr>
                                  <m:t>2</m:t>
                                </m:r>
                              </m:sup>
                            </m:sSup>
                          </m:den>
                        </m:f>
                      </m:e>
                    </m:nary>
                  </m:oMath>
                </a14:m>
                <a:r>
                  <a:rPr lang="es-AR" sz="1600" dirty="0"/>
                  <a:t> </a:t>
                </a:r>
                <a:r>
                  <a:rPr lang="es-AR" sz="1600" dirty="0" smtClean="0"/>
                  <a:t>                    5</a:t>
                </a:r>
                <a:r>
                  <a:rPr lang="es-AR" sz="1600" dirty="0"/>
                  <a:t>_ </a:t>
                </a:r>
                <a14:m>
                  <m:oMath xmlns:m="http://schemas.openxmlformats.org/officeDocument/2006/math">
                    <m:nary>
                      <m:naryPr>
                        <m:limLoc m:val="undOvr"/>
                        <m:subHide m:val="on"/>
                        <m:supHide m:val="on"/>
                        <m:ctrlPr>
                          <a:rPr lang="es-AR" sz="1600" i="1">
                            <a:latin typeface="Cambria Math" panose="02040503050406030204" pitchFamily="18" charset="0"/>
                          </a:rPr>
                        </m:ctrlPr>
                      </m:naryPr>
                      <m:sub/>
                      <m:sup/>
                      <m:e>
                        <m:f>
                          <m:fPr>
                            <m:ctrlPr>
                              <a:rPr lang="es-AR" sz="1600" i="1">
                                <a:latin typeface="Cambria Math" panose="02040503050406030204" pitchFamily="18" charset="0"/>
                              </a:rPr>
                            </m:ctrlPr>
                          </m:fPr>
                          <m:num>
                            <m:r>
                              <a:rPr lang="es-AR" sz="1600" i="1">
                                <a:latin typeface="Cambria Math"/>
                              </a:rPr>
                              <m:t>5</m:t>
                            </m:r>
                          </m:num>
                          <m:den>
                            <m:r>
                              <a:rPr lang="es-AR" sz="1600" i="1">
                                <a:latin typeface="Cambria Math"/>
                              </a:rPr>
                              <m:t>4</m:t>
                            </m:r>
                            <m:sSup>
                              <m:sSupPr>
                                <m:ctrlPr>
                                  <a:rPr lang="es-AR" sz="1600" i="1">
                                    <a:latin typeface="Cambria Math" panose="02040503050406030204" pitchFamily="18" charset="0"/>
                                  </a:rPr>
                                </m:ctrlPr>
                              </m:sSupPr>
                              <m:e>
                                <m:r>
                                  <a:rPr lang="es-AR" sz="1600" i="1">
                                    <a:latin typeface="Cambria Math"/>
                                  </a:rPr>
                                  <m:t>𝑥</m:t>
                                </m:r>
                              </m:e>
                              <m:sup>
                                <m:r>
                                  <a:rPr lang="es-AR" sz="1600" i="1">
                                    <a:latin typeface="Cambria Math"/>
                                  </a:rPr>
                                  <m:t>2</m:t>
                                </m:r>
                              </m:sup>
                            </m:sSup>
                            <m:r>
                              <a:rPr lang="es-AR" sz="1600" i="1">
                                <a:latin typeface="Cambria Math"/>
                              </a:rPr>
                              <m:t>+1</m:t>
                            </m:r>
                          </m:den>
                        </m:f>
                      </m:e>
                    </m:nary>
                  </m:oMath>
                </a14:m>
                <a:r>
                  <a:rPr lang="es-AR" sz="1600" dirty="0" smtClean="0"/>
                  <a:t>    </a:t>
                </a:r>
                <a:br>
                  <a:rPr lang="es-AR" sz="1600" dirty="0" smtClean="0"/>
                </a:br>
                <a:r>
                  <a:rPr lang="es-AR" sz="1600" dirty="0" smtClean="0"/>
                  <a:t/>
                </a:r>
                <a:br>
                  <a:rPr lang="es-AR" sz="1600" dirty="0" smtClean="0"/>
                </a:br>
                <a:r>
                  <a:rPr lang="es-AR" sz="1600" dirty="0" smtClean="0"/>
                  <a:t>6</a:t>
                </a:r>
                <a:r>
                  <a:rPr lang="es-AR" sz="1600" dirty="0"/>
                  <a:t>_ </a:t>
                </a:r>
                <a14:m>
                  <m:oMath xmlns:m="http://schemas.openxmlformats.org/officeDocument/2006/math">
                    <m:nary>
                      <m:naryPr>
                        <m:limLoc m:val="undOvr"/>
                        <m:subHide m:val="on"/>
                        <m:supHide m:val="on"/>
                        <m:ctrlPr>
                          <a:rPr lang="es-AR" sz="1600" i="1">
                            <a:latin typeface="Cambria Math" panose="02040503050406030204" pitchFamily="18" charset="0"/>
                          </a:rPr>
                        </m:ctrlPr>
                      </m:naryPr>
                      <m:sub/>
                      <m:sup/>
                      <m:e>
                        <m:f>
                          <m:fPr>
                            <m:ctrlPr>
                              <a:rPr lang="es-AR" sz="1600" i="1">
                                <a:latin typeface="Cambria Math" panose="02040503050406030204" pitchFamily="18" charset="0"/>
                              </a:rPr>
                            </m:ctrlPr>
                          </m:fPr>
                          <m:num>
                            <m:r>
                              <a:rPr lang="es-AR" sz="1600" i="1">
                                <a:latin typeface="Cambria Math"/>
                              </a:rPr>
                              <m:t>𝑐𝑜𝑠𝑥</m:t>
                            </m:r>
                          </m:num>
                          <m:den>
                            <m:r>
                              <a:rPr lang="es-AR" sz="1600" i="1">
                                <a:latin typeface="Cambria Math"/>
                              </a:rPr>
                              <m:t>𝑠𝑒𝑛</m:t>
                            </m:r>
                            <m:r>
                              <a:rPr lang="es-AR" sz="1600" i="1">
                                <a:latin typeface="Cambria Math"/>
                              </a:rPr>
                              <m:t>⁴</m:t>
                            </m:r>
                            <m:r>
                              <a:rPr lang="es-AR" sz="1600" i="1">
                                <a:latin typeface="Cambria Math"/>
                              </a:rPr>
                              <m:t>𝑥</m:t>
                            </m:r>
                          </m:den>
                        </m:f>
                      </m:e>
                    </m:nary>
                  </m:oMath>
                </a14:m>
                <a:r>
                  <a:rPr lang="es-AR" sz="1600" dirty="0" smtClean="0"/>
                  <a:t>                               7</a:t>
                </a:r>
                <a:r>
                  <a:rPr lang="es-AR" sz="1600" dirty="0"/>
                  <a:t>_</a:t>
                </a:r>
                <a:r>
                  <a:rPr lang="es-AR" sz="1600" dirty="0" smtClean="0"/>
                  <a:t> </a:t>
                </a:r>
                <a14:m>
                  <m:oMath xmlns:m="http://schemas.openxmlformats.org/officeDocument/2006/math">
                    <m:nary>
                      <m:naryPr>
                        <m:limLoc m:val="undOvr"/>
                        <m:subHide m:val="on"/>
                        <m:supHide m:val="on"/>
                        <m:ctrlPr>
                          <a:rPr lang="es-AR" sz="1600" i="1">
                            <a:latin typeface="Cambria Math" panose="02040503050406030204" pitchFamily="18" charset="0"/>
                          </a:rPr>
                        </m:ctrlPr>
                      </m:naryPr>
                      <m:sub/>
                      <m:sup/>
                      <m:e>
                        <m:f>
                          <m:fPr>
                            <m:ctrlPr>
                              <a:rPr lang="es-AR" sz="1600" i="1">
                                <a:latin typeface="Cambria Math" panose="02040503050406030204" pitchFamily="18" charset="0"/>
                              </a:rPr>
                            </m:ctrlPr>
                          </m:fPr>
                          <m:num>
                            <m:r>
                              <a:rPr lang="es-AR" sz="1600" i="1">
                                <a:latin typeface="Cambria Math"/>
                              </a:rPr>
                              <m:t>−</m:t>
                            </m:r>
                            <m:r>
                              <m:rPr>
                                <m:sty m:val="p"/>
                              </m:rPr>
                              <a:rPr lang="es-AR" sz="1600">
                                <a:latin typeface="Cambria Math"/>
                              </a:rPr>
                              <m:t>cos</m:t>
                            </m:r>
                            <m:r>
                              <a:rPr lang="es-AR" sz="1600" i="1">
                                <a:latin typeface="Cambria Math"/>
                              </a:rPr>
                              <m:t>(7</m:t>
                            </m:r>
                            <m:r>
                              <a:rPr lang="es-AR" sz="1600" i="1">
                                <a:latin typeface="Cambria Math"/>
                              </a:rPr>
                              <m:t>𝑥</m:t>
                            </m:r>
                            <m:r>
                              <a:rPr lang="es-AR" sz="1600" i="1">
                                <a:latin typeface="Cambria Math"/>
                              </a:rPr>
                              <m:t>+3)</m:t>
                            </m:r>
                          </m:num>
                          <m:den>
                            <m:r>
                              <a:rPr lang="es-AR" sz="1600" i="1">
                                <a:latin typeface="Cambria Math"/>
                              </a:rPr>
                              <m:t>7</m:t>
                            </m:r>
                          </m:den>
                        </m:f>
                      </m:e>
                    </m:nary>
                    <m:r>
                      <a:rPr lang="es-AR" sz="1600" i="1">
                        <a:latin typeface="Cambria Math"/>
                      </a:rPr>
                      <m:t>𝑑𝑥</m:t>
                    </m:r>
                    <m:r>
                      <a:rPr lang="es-AR" sz="1600" i="1">
                        <a:latin typeface="Cambria Math"/>
                      </a:rPr>
                      <m:t> </m:t>
                    </m:r>
                    <m:r>
                      <m:rPr>
                        <m:nor/>
                      </m:rPr>
                      <a:rPr lang="es-AR" sz="1600" b="0" i="0" smtClean="0"/>
                      <m:t>      </m:t>
                    </m:r>
                    <m:r>
                      <m:rPr>
                        <m:nor/>
                      </m:rPr>
                      <a:rPr lang="es-AR" sz="1600" dirty="0" smtClean="0"/>
                      <m:t>8_ </m:t>
                    </m:r>
                    <m:nary>
                      <m:naryPr>
                        <m:limLoc m:val="undOvr"/>
                        <m:subHide m:val="on"/>
                        <m:supHide m:val="on"/>
                        <m:ctrlPr>
                          <a:rPr lang="es-AR" sz="1600" i="1">
                            <a:latin typeface="Cambria Math" panose="02040503050406030204" pitchFamily="18" charset="0"/>
                          </a:rPr>
                        </m:ctrlPr>
                      </m:naryPr>
                      <m:sub/>
                      <m:sup/>
                      <m:e>
                        <m:d>
                          <m:dPr>
                            <m:ctrlPr>
                              <a:rPr lang="es-AR" sz="1600" i="1">
                                <a:latin typeface="Cambria Math" panose="02040503050406030204" pitchFamily="18" charset="0"/>
                              </a:rPr>
                            </m:ctrlPr>
                          </m:dPr>
                          <m:e>
                            <m:sSup>
                              <m:sSupPr>
                                <m:ctrlPr>
                                  <a:rPr lang="es-AR" sz="1600" i="1">
                                    <a:latin typeface="Cambria Math" panose="02040503050406030204" pitchFamily="18" charset="0"/>
                                  </a:rPr>
                                </m:ctrlPr>
                              </m:sSupPr>
                              <m:e>
                                <m:r>
                                  <a:rPr lang="es-AR" sz="1600" i="1">
                                    <a:latin typeface="Cambria Math"/>
                                  </a:rPr>
                                  <m:t>𝑡𝑔</m:t>
                                </m:r>
                              </m:e>
                              <m:sup>
                                <m:r>
                                  <a:rPr lang="es-AR" sz="1600" i="1">
                                    <a:latin typeface="Cambria Math"/>
                                  </a:rPr>
                                  <m:t>3</m:t>
                                </m:r>
                              </m:sup>
                            </m:sSup>
                            <m:r>
                              <a:rPr lang="es-AR" sz="1600" i="1">
                                <a:latin typeface="Cambria Math"/>
                              </a:rPr>
                              <m:t>𝑥</m:t>
                            </m:r>
                            <m:r>
                              <a:rPr lang="es-AR" sz="1600" i="1">
                                <a:latin typeface="Cambria Math"/>
                              </a:rPr>
                              <m:t>+</m:t>
                            </m:r>
                            <m:r>
                              <a:rPr lang="es-AR" sz="1600" i="1">
                                <a:latin typeface="Cambria Math"/>
                              </a:rPr>
                              <m:t>𝑡</m:t>
                            </m:r>
                            <m:sSup>
                              <m:sSupPr>
                                <m:ctrlPr>
                                  <a:rPr lang="es-AR" sz="1600" i="1">
                                    <a:latin typeface="Cambria Math" panose="02040503050406030204" pitchFamily="18" charset="0"/>
                                  </a:rPr>
                                </m:ctrlPr>
                              </m:sSupPr>
                              <m:e>
                                <m:r>
                                  <a:rPr lang="es-AR" sz="1600" i="1">
                                    <a:latin typeface="Cambria Math"/>
                                  </a:rPr>
                                  <m:t>𝑔</m:t>
                                </m:r>
                              </m:e>
                              <m:sup>
                                <m:r>
                                  <a:rPr lang="es-AR" sz="1600" i="1">
                                    <a:latin typeface="Cambria Math"/>
                                  </a:rPr>
                                  <m:t>5</m:t>
                                </m:r>
                              </m:sup>
                            </m:sSup>
                            <m:r>
                              <a:rPr lang="es-AR" sz="1600" i="1">
                                <a:latin typeface="Cambria Math"/>
                              </a:rPr>
                              <m:t>𝑥</m:t>
                            </m:r>
                          </m:e>
                        </m:d>
                        <m:r>
                          <a:rPr lang="es-AR" sz="1600" i="1">
                            <a:latin typeface="Cambria Math"/>
                          </a:rPr>
                          <m:t>𝑑𝑥</m:t>
                        </m:r>
                      </m:e>
                    </m:nary>
                  </m:oMath>
                </a14:m>
                <a:r>
                  <a:rPr lang="es-AR" sz="1600" dirty="0"/>
                  <a:t/>
                </a:r>
                <a:br>
                  <a:rPr lang="es-AR" sz="1600" dirty="0"/>
                </a:br>
                <a:r>
                  <a:rPr lang="es-AR" sz="1600" dirty="0"/>
                  <a:t/>
                </a:r>
                <a:br>
                  <a:rPr lang="es-AR" sz="1600" dirty="0"/>
                </a:br>
                <a:r>
                  <a:rPr lang="es-AR" sz="1600" dirty="0" smtClean="0"/>
                  <a:t/>
                </a:r>
                <a:br>
                  <a:rPr lang="es-AR" sz="1600" dirty="0" smtClean="0"/>
                </a:br>
                <a:r>
                  <a:rPr lang="es-AR" sz="2000" dirty="0" smtClean="0">
                    <a:solidFill>
                      <a:srgbClr val="92D050"/>
                    </a:solidFill>
                    <a:effectLst>
                      <a:outerShdw blurRad="38100" dist="38100" dir="2700000" algn="tl">
                        <a:srgbClr val="000000">
                          <a:alpha val="43137"/>
                        </a:srgbClr>
                      </a:outerShdw>
                    </a:effectLst>
                  </a:rPr>
                  <a:t>Integrales </a:t>
                </a:r>
                <a:r>
                  <a:rPr lang="es-AR" sz="2000" dirty="0">
                    <a:solidFill>
                      <a:srgbClr val="92D050"/>
                    </a:solidFill>
                    <a:effectLst>
                      <a:outerShdw blurRad="38100" dist="38100" dir="2700000" algn="tl">
                        <a:srgbClr val="000000">
                          <a:alpha val="43137"/>
                        </a:srgbClr>
                      </a:outerShdw>
                    </a:effectLst>
                  </a:rPr>
                  <a:t>Indefinidas.</a:t>
                </a:r>
                <a:r>
                  <a:rPr lang="es-AR" sz="1600" dirty="0" smtClean="0"/>
                  <a:t/>
                </a:r>
                <a:br>
                  <a:rPr lang="es-AR" sz="1600" dirty="0" smtClean="0"/>
                </a:br>
                <a:r>
                  <a:rPr lang="es-AR" sz="1600" dirty="0" smtClean="0"/>
                  <a:t/>
                </a:r>
                <a:br>
                  <a:rPr lang="es-AR" sz="1600" dirty="0" smtClean="0"/>
                </a:br>
                <a:r>
                  <a:rPr lang="es-AR" sz="1600" dirty="0" smtClean="0"/>
                  <a:t/>
                </a:r>
                <a:br>
                  <a:rPr lang="es-AR" sz="1600" dirty="0" smtClean="0"/>
                </a:br>
                <a:r>
                  <a:rPr lang="es-AR" sz="1600" dirty="0" smtClean="0"/>
                  <a:t>1_ Calcular las siguientes integrales inmediatas.</a:t>
                </a:r>
                <a:br>
                  <a:rPr lang="es-AR" sz="1600" dirty="0" smtClean="0"/>
                </a:br>
                <a:r>
                  <a:rPr lang="es-AR" sz="1600" dirty="0" smtClean="0"/>
                  <a:t/>
                </a:r>
                <a:br>
                  <a:rPr lang="es-AR" sz="1600" dirty="0" smtClean="0"/>
                </a:br>
                <a:r>
                  <a:rPr lang="es-AR" sz="1600" dirty="0" smtClean="0"/>
                  <a:t/>
                </a:r>
                <a:br>
                  <a:rPr lang="es-AR" sz="1600" dirty="0" smtClean="0"/>
                </a:br>
                <a:r>
                  <a:rPr lang="es-AR" sz="1600" dirty="0"/>
                  <a:t>1_ </a:t>
                </a:r>
                <a14:m>
                  <m:oMath xmlns:m="http://schemas.openxmlformats.org/officeDocument/2006/math">
                    <m:nary>
                      <m:naryPr>
                        <m:limLoc m:val="undOvr"/>
                        <m:subHide m:val="on"/>
                        <m:supHide m:val="on"/>
                        <m:ctrlPr>
                          <a:rPr lang="es-AR" sz="1600" i="1">
                            <a:latin typeface="Cambria Math" panose="02040503050406030204" pitchFamily="18" charset="0"/>
                          </a:rPr>
                        </m:ctrlPr>
                      </m:naryPr>
                      <m:sub/>
                      <m:sup/>
                      <m:e>
                        <m:r>
                          <a:rPr lang="es-AR" sz="1600" i="1">
                            <a:latin typeface="Cambria Math"/>
                          </a:rPr>
                          <m:t>(7</m:t>
                        </m:r>
                        <m:sSup>
                          <m:sSupPr>
                            <m:ctrlPr>
                              <a:rPr lang="es-AR" sz="1600" i="1">
                                <a:latin typeface="Cambria Math" panose="02040503050406030204" pitchFamily="18" charset="0"/>
                              </a:rPr>
                            </m:ctrlPr>
                          </m:sSupPr>
                          <m:e>
                            <m:r>
                              <a:rPr lang="es-AR" sz="1600" i="1">
                                <a:latin typeface="Cambria Math"/>
                              </a:rPr>
                              <m:t>𝑒</m:t>
                            </m:r>
                          </m:e>
                          <m:sup>
                            <m:r>
                              <a:rPr lang="es-AR" sz="1600" i="1">
                                <a:latin typeface="Cambria Math"/>
                              </a:rPr>
                              <m:t>𝑥</m:t>
                            </m:r>
                          </m:sup>
                        </m:sSup>
                        <m:r>
                          <a:rPr lang="es-AR" sz="1600" i="1">
                            <a:latin typeface="Cambria Math"/>
                          </a:rPr>
                          <m:t>+</m:t>
                        </m:r>
                        <m:sSup>
                          <m:sSupPr>
                            <m:ctrlPr>
                              <a:rPr lang="es-AR" sz="1600" i="1">
                                <a:latin typeface="Cambria Math" panose="02040503050406030204" pitchFamily="18" charset="0"/>
                              </a:rPr>
                            </m:ctrlPr>
                          </m:sSupPr>
                          <m:e>
                            <m:r>
                              <a:rPr lang="es-AR" sz="1600" i="1">
                                <a:latin typeface="Cambria Math"/>
                              </a:rPr>
                              <m:t>𝑥</m:t>
                            </m:r>
                          </m:e>
                          <m:sup>
                            <m:f>
                              <m:fPr>
                                <m:ctrlPr>
                                  <a:rPr lang="es-AR" sz="1600" i="1">
                                    <a:latin typeface="Cambria Math" panose="02040503050406030204" pitchFamily="18" charset="0"/>
                                  </a:rPr>
                                </m:ctrlPr>
                              </m:fPr>
                              <m:num>
                                <m:r>
                                  <a:rPr lang="es-AR" sz="1600" i="1">
                                    <a:latin typeface="Cambria Math"/>
                                  </a:rPr>
                                  <m:t>1</m:t>
                                </m:r>
                              </m:num>
                              <m:den>
                                <m:r>
                                  <a:rPr lang="es-AR" sz="1600" i="1">
                                    <a:latin typeface="Cambria Math"/>
                                  </a:rPr>
                                  <m:t>2</m:t>
                                </m:r>
                              </m:den>
                            </m:f>
                          </m:sup>
                        </m:sSup>
                        <m:r>
                          <a:rPr lang="es-AR" sz="1600" i="1">
                            <a:latin typeface="Cambria Math"/>
                          </a:rPr>
                          <m:t>)</m:t>
                        </m:r>
                        <m:r>
                          <a:rPr lang="es-AR" sz="1600" i="1">
                            <a:latin typeface="Cambria Math"/>
                          </a:rPr>
                          <m:t>𝑑𝑥</m:t>
                        </m:r>
                      </m:e>
                    </m:nary>
                  </m:oMath>
                </a14:m>
                <a:r>
                  <a:rPr lang="es-AR" sz="1600" dirty="0"/>
                  <a:t> </a:t>
                </a:r>
                <a:r>
                  <a:rPr lang="es-AR" sz="1600" dirty="0" smtClean="0"/>
                  <a:t>                              2_ </a:t>
                </a:r>
                <a14:m>
                  <m:oMath xmlns:m="http://schemas.openxmlformats.org/officeDocument/2006/math">
                    <m:nary>
                      <m:naryPr>
                        <m:limLoc m:val="undOvr"/>
                        <m:subHide m:val="on"/>
                        <m:supHide m:val="on"/>
                        <m:ctrlPr>
                          <a:rPr lang="es-AR" sz="1600" i="1">
                            <a:latin typeface="Cambria Math" panose="02040503050406030204" pitchFamily="18" charset="0"/>
                          </a:rPr>
                        </m:ctrlPr>
                      </m:naryPr>
                      <m:sub/>
                      <m:sup/>
                      <m:e>
                        <m:d>
                          <m:dPr>
                            <m:ctrlPr>
                              <a:rPr lang="es-AR" sz="1600" i="1">
                                <a:latin typeface="Cambria Math" panose="02040503050406030204" pitchFamily="18" charset="0"/>
                              </a:rPr>
                            </m:ctrlPr>
                          </m:dPr>
                          <m:e>
                            <m:sSup>
                              <m:sSupPr>
                                <m:ctrlPr>
                                  <a:rPr lang="es-AR" sz="1600" i="1">
                                    <a:latin typeface="Cambria Math" panose="02040503050406030204" pitchFamily="18" charset="0"/>
                                  </a:rPr>
                                </m:ctrlPr>
                              </m:sSupPr>
                              <m:e>
                                <m:r>
                                  <a:rPr lang="es-AR" sz="1600" i="1">
                                    <a:latin typeface="Cambria Math"/>
                                  </a:rPr>
                                  <m:t>𝑥</m:t>
                                </m:r>
                              </m:e>
                              <m:sup>
                                <m:r>
                                  <a:rPr lang="es-AR" sz="1600" i="1">
                                    <a:latin typeface="Cambria Math"/>
                                  </a:rPr>
                                  <m:t>3</m:t>
                                </m:r>
                              </m:sup>
                            </m:sSup>
                            <m:r>
                              <a:rPr lang="es-AR" sz="1600" i="1">
                                <a:latin typeface="Cambria Math"/>
                              </a:rPr>
                              <m:t>+6</m:t>
                            </m:r>
                            <m:r>
                              <a:rPr lang="es-AR" sz="1600" i="1">
                                <a:latin typeface="Cambria Math"/>
                              </a:rPr>
                              <m:t>𝑥</m:t>
                            </m:r>
                            <m:r>
                              <a:rPr lang="es-AR" sz="1600" i="1">
                                <a:latin typeface="Cambria Math"/>
                              </a:rPr>
                              <m:t>+1</m:t>
                            </m:r>
                          </m:e>
                        </m:d>
                        <m:r>
                          <a:rPr lang="es-AR" sz="1600" i="1">
                            <a:latin typeface="Cambria Math"/>
                          </a:rPr>
                          <m:t>𝑑𝑥</m:t>
                        </m:r>
                      </m:e>
                    </m:nary>
                  </m:oMath>
                </a14:m>
                <a:r>
                  <a:rPr lang="es-AR" sz="1600" dirty="0"/>
                  <a:t> </a:t>
                </a:r>
                <a:r>
                  <a:rPr lang="es-AR" sz="1600" dirty="0" smtClean="0"/>
                  <a:t>                   3_ </a:t>
                </a:r>
                <a14:m>
                  <m:oMath xmlns:m="http://schemas.openxmlformats.org/officeDocument/2006/math">
                    <m:nary>
                      <m:naryPr>
                        <m:limLoc m:val="undOvr"/>
                        <m:subHide m:val="on"/>
                        <m:supHide m:val="on"/>
                        <m:ctrlPr>
                          <a:rPr lang="es-AR" sz="1600" i="1">
                            <a:latin typeface="Cambria Math" panose="02040503050406030204" pitchFamily="18" charset="0"/>
                          </a:rPr>
                        </m:ctrlPr>
                      </m:naryPr>
                      <m:sub/>
                      <m:sup/>
                      <m:e>
                        <m:d>
                          <m:dPr>
                            <m:ctrlPr>
                              <a:rPr lang="es-AR" sz="1600" i="1">
                                <a:latin typeface="Cambria Math" panose="02040503050406030204" pitchFamily="18" charset="0"/>
                              </a:rPr>
                            </m:ctrlPr>
                          </m:dPr>
                          <m:e>
                            <m:r>
                              <a:rPr lang="es-AR" sz="1600" i="1">
                                <a:latin typeface="Cambria Math"/>
                              </a:rPr>
                              <m:t>𝑥</m:t>
                            </m:r>
                            <m:r>
                              <a:rPr lang="es-AR" sz="1600" i="1">
                                <a:latin typeface="Cambria Math"/>
                              </a:rPr>
                              <m:t>+1</m:t>
                            </m:r>
                          </m:e>
                        </m:d>
                        <m:d>
                          <m:dPr>
                            <m:ctrlPr>
                              <a:rPr lang="es-AR" sz="1600" i="1">
                                <a:latin typeface="Cambria Math" panose="02040503050406030204" pitchFamily="18" charset="0"/>
                              </a:rPr>
                            </m:ctrlPr>
                          </m:dPr>
                          <m:e>
                            <m:r>
                              <a:rPr lang="es-AR" sz="1600" i="1">
                                <a:latin typeface="Cambria Math"/>
                              </a:rPr>
                              <m:t>3</m:t>
                            </m:r>
                            <m:r>
                              <a:rPr lang="es-AR" sz="1600" i="1">
                                <a:latin typeface="Cambria Math"/>
                              </a:rPr>
                              <m:t>𝑥</m:t>
                            </m:r>
                            <m:r>
                              <a:rPr lang="es-AR" sz="1600" i="1">
                                <a:latin typeface="Cambria Math"/>
                              </a:rPr>
                              <m:t>−2</m:t>
                            </m:r>
                          </m:e>
                        </m:d>
                        <m:r>
                          <a:rPr lang="es-AR" sz="1600" i="1">
                            <a:latin typeface="Cambria Math"/>
                          </a:rPr>
                          <m:t>𝑑𝑥</m:t>
                        </m:r>
                      </m:e>
                    </m:nary>
                  </m:oMath>
                </a14:m>
                <a:r>
                  <a:rPr lang="es-AR" sz="1600" dirty="0"/>
                  <a:t/>
                </a:r>
                <a:br>
                  <a:rPr lang="es-AR" sz="1600" dirty="0"/>
                </a:br>
                <a:r>
                  <a:rPr lang="es-AR" sz="1600" dirty="0"/>
                  <a:t/>
                </a:r>
                <a:br>
                  <a:rPr lang="es-AR" sz="1600" dirty="0"/>
                </a:br>
                <a:r>
                  <a:rPr lang="es-AR" sz="1600" dirty="0" smtClean="0"/>
                  <a:t>4_ </a:t>
                </a:r>
                <a14:m>
                  <m:oMath xmlns:m="http://schemas.openxmlformats.org/officeDocument/2006/math">
                    <m:nary>
                      <m:naryPr>
                        <m:limLoc m:val="undOvr"/>
                        <m:subHide m:val="on"/>
                        <m:supHide m:val="on"/>
                        <m:ctrlPr>
                          <a:rPr lang="es-AR" sz="1600" i="1">
                            <a:latin typeface="Cambria Math" panose="02040503050406030204" pitchFamily="18" charset="0"/>
                          </a:rPr>
                        </m:ctrlPr>
                      </m:naryPr>
                      <m:sub/>
                      <m:sup/>
                      <m:e>
                        <m:d>
                          <m:dPr>
                            <m:ctrlPr>
                              <a:rPr lang="es-AR" sz="1600" i="1">
                                <a:latin typeface="Cambria Math" panose="02040503050406030204" pitchFamily="18" charset="0"/>
                              </a:rPr>
                            </m:ctrlPr>
                          </m:dPr>
                          <m:e>
                            <m:r>
                              <a:rPr lang="es-AR" sz="1600" i="1">
                                <a:latin typeface="Cambria Math"/>
                              </a:rPr>
                              <m:t>3</m:t>
                            </m:r>
                            <m:r>
                              <a:rPr lang="es-AR" sz="1600" i="1">
                                <a:latin typeface="Cambria Math"/>
                              </a:rPr>
                              <m:t>𝑐𝑜𝑠𝑥</m:t>
                            </m:r>
                            <m:r>
                              <a:rPr lang="es-AR" sz="1600" i="1">
                                <a:latin typeface="Cambria Math"/>
                              </a:rPr>
                              <m:t>−</m:t>
                            </m:r>
                            <m:r>
                              <a:rPr lang="es-AR" sz="1600" i="1">
                                <a:latin typeface="Cambria Math"/>
                              </a:rPr>
                              <m:t>𝑠𝑒𝑛𝑥</m:t>
                            </m:r>
                          </m:e>
                        </m:d>
                        <m:r>
                          <a:rPr lang="es-AR" sz="1600" i="1">
                            <a:latin typeface="Cambria Math"/>
                          </a:rPr>
                          <m:t>𝑑𝑥</m:t>
                        </m:r>
                      </m:e>
                    </m:nary>
                  </m:oMath>
                </a14:m>
                <a:r>
                  <a:rPr lang="es-AR" sz="1600" dirty="0" smtClean="0"/>
                  <a:t>                     5_ </a:t>
                </a:r>
                <a14:m>
                  <m:oMath xmlns:m="http://schemas.openxmlformats.org/officeDocument/2006/math">
                    <m:nary>
                      <m:naryPr>
                        <m:limLoc m:val="undOvr"/>
                        <m:subHide m:val="on"/>
                        <m:supHide m:val="on"/>
                        <m:ctrlPr>
                          <a:rPr lang="es-AR" sz="1600" i="1">
                            <a:latin typeface="Cambria Math" panose="02040503050406030204" pitchFamily="18" charset="0"/>
                          </a:rPr>
                        </m:ctrlPr>
                      </m:naryPr>
                      <m:sub/>
                      <m:sup/>
                      <m:e>
                        <m:f>
                          <m:fPr>
                            <m:ctrlPr>
                              <a:rPr lang="es-AR" sz="1600" i="1">
                                <a:latin typeface="Cambria Math" panose="02040503050406030204" pitchFamily="18" charset="0"/>
                              </a:rPr>
                            </m:ctrlPr>
                          </m:fPr>
                          <m:num>
                            <m:r>
                              <a:rPr lang="es-AR" sz="1600" i="1">
                                <a:latin typeface="Cambria Math"/>
                              </a:rPr>
                              <m:t>1</m:t>
                            </m:r>
                          </m:num>
                          <m:den>
                            <m:rad>
                              <m:radPr>
                                <m:degHide m:val="on"/>
                                <m:ctrlPr>
                                  <a:rPr lang="es-AR" sz="1600" i="1">
                                    <a:latin typeface="Cambria Math" panose="02040503050406030204" pitchFamily="18" charset="0"/>
                                  </a:rPr>
                                </m:ctrlPr>
                              </m:radPr>
                              <m:deg/>
                              <m:e>
                                <m:r>
                                  <a:rPr lang="es-AR" sz="1600" i="1">
                                    <a:latin typeface="Cambria Math"/>
                                  </a:rPr>
                                  <m:t>1−</m:t>
                                </m:r>
                                <m:r>
                                  <a:rPr lang="es-AR" sz="1600" i="1">
                                    <a:latin typeface="Cambria Math"/>
                                  </a:rPr>
                                  <m:t>𝑥</m:t>
                                </m:r>
                                <m:r>
                                  <a:rPr lang="es-AR" sz="1600" i="1">
                                    <a:latin typeface="Cambria Math"/>
                                  </a:rPr>
                                  <m:t>²</m:t>
                                </m:r>
                              </m:e>
                            </m:rad>
                          </m:den>
                        </m:f>
                        <m:r>
                          <a:rPr lang="es-AR" sz="1600" i="1">
                            <a:latin typeface="Cambria Math"/>
                          </a:rPr>
                          <m:t>𝑑𝑥</m:t>
                        </m:r>
                      </m:e>
                    </m:nary>
                  </m:oMath>
                </a14:m>
                <a:r>
                  <a:rPr lang="es-AR" sz="1600" dirty="0" smtClean="0"/>
                  <a:t>                                   6_ </a:t>
                </a:r>
                <a14:m>
                  <m:oMath xmlns:m="http://schemas.openxmlformats.org/officeDocument/2006/math">
                    <m:nary>
                      <m:naryPr>
                        <m:limLoc m:val="undOvr"/>
                        <m:subHide m:val="on"/>
                        <m:supHide m:val="on"/>
                        <m:ctrlPr>
                          <a:rPr lang="es-AR" sz="1600" i="1">
                            <a:latin typeface="Cambria Math" panose="02040503050406030204" pitchFamily="18" charset="0"/>
                          </a:rPr>
                        </m:ctrlPr>
                      </m:naryPr>
                      <m:sub/>
                      <m:sup/>
                      <m:e>
                        <m:d>
                          <m:dPr>
                            <m:ctrlPr>
                              <a:rPr lang="es-AR" sz="1600" i="1">
                                <a:latin typeface="Cambria Math" panose="02040503050406030204" pitchFamily="18" charset="0"/>
                              </a:rPr>
                            </m:ctrlPr>
                          </m:dPr>
                          <m:e>
                            <m:r>
                              <a:rPr lang="es-AR" sz="1600" i="1">
                                <a:latin typeface="Cambria Math"/>
                              </a:rPr>
                              <m:t>2</m:t>
                            </m:r>
                            <m:r>
                              <a:rPr lang="es-AR" sz="1600" i="1">
                                <a:latin typeface="Cambria Math"/>
                              </a:rPr>
                              <m:t>𝑥</m:t>
                            </m:r>
                            <m:r>
                              <a:rPr lang="es-AR" sz="1600" i="1">
                                <a:latin typeface="Cambria Math"/>
                              </a:rPr>
                              <m:t>+</m:t>
                            </m:r>
                            <m:r>
                              <a:rPr lang="es-AR" sz="1600" i="1">
                                <a:latin typeface="Cambria Math"/>
                              </a:rPr>
                              <m:t>𝑠𝑒𝑛𝑥</m:t>
                            </m:r>
                          </m:e>
                        </m:d>
                        <m:r>
                          <a:rPr lang="es-AR" sz="1600" i="1">
                            <a:latin typeface="Cambria Math"/>
                          </a:rPr>
                          <m:t>𝑑𝑥</m:t>
                        </m:r>
                      </m:e>
                    </m:nary>
                  </m:oMath>
                </a14:m>
                <a:r>
                  <a:rPr lang="es-AR" sz="1600" dirty="0"/>
                  <a:t/>
                </a:r>
                <a:br>
                  <a:rPr lang="es-AR" sz="1600" dirty="0"/>
                </a:br>
                <a:r>
                  <a:rPr lang="es-AR" sz="1600" dirty="0"/>
                  <a:t/>
                </a:r>
                <a:br>
                  <a:rPr lang="es-AR" sz="1600" dirty="0"/>
                </a:br>
                <a:r>
                  <a:rPr lang="es-AR" sz="1600" dirty="0"/>
                  <a:t/>
                </a:r>
                <a:br>
                  <a:rPr lang="es-AR" sz="1600" dirty="0"/>
                </a:br>
                <a:r>
                  <a:rPr lang="es-AR" sz="1600" dirty="0"/>
                  <a:t/>
                </a:r>
                <a:br>
                  <a:rPr lang="es-AR" sz="1600" dirty="0"/>
                </a:br>
                <a:endParaRPr lang="es-AR" sz="1600" dirty="0"/>
              </a:p>
            </p:txBody>
          </p:sp>
        </mc:Choice>
        <mc:Fallback xmlns="">
          <p:sp>
            <p:nvSpPr>
              <p:cNvPr id="3" name="2 Marcador de contenido"/>
              <p:cNvSpPr>
                <a:spLocks noGrp="1" noRot="1" noChangeAspect="1" noMove="1" noResize="1" noEditPoints="1" noAdjustHandles="1" noChangeArrowheads="1" noChangeShapeType="1" noTextEdit="1"/>
              </p:cNvSpPr>
              <p:nvPr>
                <p:ph idx="1"/>
              </p:nvPr>
            </p:nvSpPr>
            <p:spPr>
              <a:blipFill rotWithShape="1">
                <a:blip r:embed="rId2"/>
                <a:stretch>
                  <a:fillRect l="-593" t="-1482"/>
                </a:stretch>
              </a:blipFill>
            </p:spPr>
            <p:txBody>
              <a:bodyPr/>
              <a:lstStyle/>
              <a:p>
                <a:r>
                  <a:rPr lang="es-AR">
                    <a:noFill/>
                  </a:rPr>
                  <a:t> </a:t>
                </a:r>
              </a:p>
            </p:txBody>
          </p:sp>
        </mc:Fallback>
      </mc:AlternateContent>
    </p:spTree>
    <p:extLst>
      <p:ext uri="{BB962C8B-B14F-4D97-AF65-F5344CB8AC3E}">
        <p14:creationId xmlns:p14="http://schemas.microsoft.com/office/powerpoint/2010/main" val="34136126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2 Marcador de contenido"/>
              <p:cNvSpPr>
                <a:spLocks noGrp="1"/>
              </p:cNvSpPr>
              <p:nvPr>
                <p:ph idx="1"/>
              </p:nvPr>
            </p:nvSpPr>
            <p:spPr>
              <a:xfrm>
                <a:off x="457200" y="764704"/>
                <a:ext cx="8229600" cy="5361459"/>
              </a:xfrm>
            </p:spPr>
            <p:txBody>
              <a:bodyPr>
                <a:normAutofit fontScale="55000" lnSpcReduction="20000"/>
              </a:bodyPr>
              <a:lstStyle/>
              <a:p>
                <a:pPr marL="0" indent="0">
                  <a:buNone/>
                </a:pPr>
                <a:r>
                  <a:rPr lang="es-AR" sz="3600" dirty="0">
                    <a:solidFill>
                      <a:srgbClr val="92D050"/>
                    </a:solidFill>
                    <a:effectLst>
                      <a:outerShdw blurRad="38100" dist="38100" dir="2700000" algn="tl">
                        <a:srgbClr val="000000">
                          <a:alpha val="43137"/>
                        </a:srgbClr>
                      </a:outerShdw>
                    </a:effectLst>
                  </a:rPr>
                  <a:t>In</a:t>
                </a:r>
                <a:r>
                  <a:rPr lang="es-AR" sz="3600" dirty="0" smtClean="0">
                    <a:solidFill>
                      <a:srgbClr val="92D050"/>
                    </a:solidFill>
                    <a:effectLst>
                      <a:outerShdw blurRad="38100" dist="38100" dir="2700000" algn="tl">
                        <a:srgbClr val="000000">
                          <a:alpha val="43137"/>
                        </a:srgbClr>
                      </a:outerShdw>
                    </a:effectLst>
                  </a:rPr>
                  <a:t>tegrales </a:t>
                </a:r>
                <a:r>
                  <a:rPr lang="es-AR" sz="3600" dirty="0">
                    <a:solidFill>
                      <a:srgbClr val="92D050"/>
                    </a:solidFill>
                    <a:effectLst>
                      <a:outerShdw blurRad="38100" dist="38100" dir="2700000" algn="tl">
                        <a:srgbClr val="000000">
                          <a:alpha val="43137"/>
                        </a:srgbClr>
                      </a:outerShdw>
                    </a:effectLst>
                  </a:rPr>
                  <a:t>por </a:t>
                </a:r>
                <a:r>
                  <a:rPr lang="es-AR" sz="3600" dirty="0" smtClean="0">
                    <a:solidFill>
                      <a:srgbClr val="92D050"/>
                    </a:solidFill>
                    <a:effectLst>
                      <a:outerShdw blurRad="38100" dist="38100" dir="2700000" algn="tl">
                        <a:srgbClr val="000000">
                          <a:alpha val="43137"/>
                        </a:srgbClr>
                      </a:outerShdw>
                    </a:effectLst>
                  </a:rPr>
                  <a:t>sustitución. </a:t>
                </a:r>
                <a:r>
                  <a:rPr lang="es-AR" dirty="0"/>
                  <a:t/>
                </a:r>
                <a:br>
                  <a:rPr lang="es-AR" dirty="0"/>
                </a:br>
                <a:r>
                  <a:rPr lang="es-AR" dirty="0"/>
                  <a:t/>
                </a:r>
                <a:br>
                  <a:rPr lang="es-AR" dirty="0"/>
                </a:br>
                <a:r>
                  <a:rPr lang="es-AR" dirty="0"/>
                  <a:t>1_ </a:t>
                </a:r>
                <a14:m>
                  <m:oMath xmlns:m="http://schemas.openxmlformats.org/officeDocument/2006/math">
                    <m:nary>
                      <m:naryPr>
                        <m:limLoc m:val="undOvr"/>
                        <m:subHide m:val="on"/>
                        <m:supHide m:val="on"/>
                        <m:ctrlPr>
                          <a:rPr lang="es-AR" i="1">
                            <a:latin typeface="Cambria Math" panose="02040503050406030204" pitchFamily="18" charset="0"/>
                          </a:rPr>
                        </m:ctrlPr>
                      </m:naryPr>
                      <m:sub/>
                      <m:sup/>
                      <m:e>
                        <m:r>
                          <a:rPr lang="es-AR" i="1">
                            <a:latin typeface="Cambria Math"/>
                          </a:rPr>
                          <m:t>(2−</m:t>
                        </m:r>
                        <m:r>
                          <a:rPr lang="es-AR" i="1">
                            <a:latin typeface="Cambria Math"/>
                          </a:rPr>
                          <m:t>𝑥</m:t>
                        </m:r>
                        <m:r>
                          <a:rPr lang="es-AR" i="1">
                            <a:latin typeface="Cambria Math"/>
                          </a:rPr>
                          <m:t>)⁶</m:t>
                        </m:r>
                      </m:e>
                    </m:nary>
                    <m:r>
                      <a:rPr lang="es-AR" i="1">
                        <a:latin typeface="Cambria Math"/>
                      </a:rPr>
                      <m:t>𝑑𝑥</m:t>
                    </m:r>
                  </m:oMath>
                </a14:m>
                <a:r>
                  <a:rPr lang="es-AR" dirty="0" smtClean="0"/>
                  <a:t>                    2_ </a:t>
                </a:r>
                <a14:m>
                  <m:oMath xmlns:m="http://schemas.openxmlformats.org/officeDocument/2006/math">
                    <m:nary>
                      <m:naryPr>
                        <m:limLoc m:val="undOvr"/>
                        <m:subHide m:val="on"/>
                        <m:supHide m:val="on"/>
                        <m:ctrlPr>
                          <a:rPr lang="es-AR" i="1">
                            <a:latin typeface="Cambria Math" panose="02040503050406030204" pitchFamily="18" charset="0"/>
                          </a:rPr>
                        </m:ctrlPr>
                      </m:naryPr>
                      <m:sub/>
                      <m:sup/>
                      <m:e>
                        <m:sSup>
                          <m:sSupPr>
                            <m:ctrlPr>
                              <a:rPr lang="es-AR" i="1">
                                <a:latin typeface="Cambria Math" panose="02040503050406030204" pitchFamily="18" charset="0"/>
                              </a:rPr>
                            </m:ctrlPr>
                          </m:sSupPr>
                          <m:e>
                            <m:r>
                              <a:rPr lang="es-AR" i="1">
                                <a:latin typeface="Cambria Math"/>
                              </a:rPr>
                              <m:t>𝑥</m:t>
                            </m:r>
                          </m:e>
                          <m:sup>
                            <m:r>
                              <a:rPr lang="es-AR" i="1">
                                <a:latin typeface="Cambria Math"/>
                              </a:rPr>
                              <m:t>3</m:t>
                            </m:r>
                          </m:sup>
                        </m:sSup>
                        <m:d>
                          <m:dPr>
                            <m:ctrlPr>
                              <a:rPr lang="es-AR" i="1">
                                <a:latin typeface="Cambria Math" panose="02040503050406030204" pitchFamily="18" charset="0"/>
                              </a:rPr>
                            </m:ctrlPr>
                          </m:dPr>
                          <m:e>
                            <m:r>
                              <a:rPr lang="es-AR" i="1">
                                <a:latin typeface="Cambria Math"/>
                              </a:rPr>
                              <m:t>1−</m:t>
                            </m:r>
                            <m:sSup>
                              <m:sSupPr>
                                <m:ctrlPr>
                                  <a:rPr lang="es-AR" i="1">
                                    <a:latin typeface="Cambria Math" panose="02040503050406030204" pitchFamily="18" charset="0"/>
                                  </a:rPr>
                                </m:ctrlPr>
                              </m:sSupPr>
                              <m:e>
                                <m:r>
                                  <a:rPr lang="es-AR" i="1">
                                    <a:latin typeface="Cambria Math"/>
                                  </a:rPr>
                                  <m:t>𝑥</m:t>
                                </m:r>
                              </m:e>
                              <m:sup>
                                <m:r>
                                  <a:rPr lang="es-AR" i="1">
                                    <a:latin typeface="Cambria Math"/>
                                  </a:rPr>
                                  <m:t>4</m:t>
                                </m:r>
                              </m:sup>
                            </m:sSup>
                          </m:e>
                        </m:d>
                        <m:r>
                          <a:rPr lang="es-AR" i="1">
                            <a:latin typeface="Cambria Math"/>
                          </a:rPr>
                          <m:t>𝑑𝑥</m:t>
                        </m:r>
                      </m:e>
                    </m:nary>
                  </m:oMath>
                </a14:m>
                <a:r>
                  <a:rPr lang="es-AR" dirty="0" smtClean="0"/>
                  <a:t>              3_ </a:t>
                </a:r>
                <a14:m>
                  <m:oMath xmlns:m="http://schemas.openxmlformats.org/officeDocument/2006/math">
                    <m:nary>
                      <m:naryPr>
                        <m:limLoc m:val="undOvr"/>
                        <m:subHide m:val="on"/>
                        <m:supHide m:val="on"/>
                        <m:ctrlPr>
                          <a:rPr lang="es-AR" i="1">
                            <a:latin typeface="Cambria Math" panose="02040503050406030204" pitchFamily="18" charset="0"/>
                          </a:rPr>
                        </m:ctrlPr>
                      </m:naryPr>
                      <m:sub/>
                      <m:sup/>
                      <m:e>
                        <m:f>
                          <m:fPr>
                            <m:ctrlPr>
                              <a:rPr lang="es-AR" i="1">
                                <a:latin typeface="Cambria Math" panose="02040503050406030204" pitchFamily="18" charset="0"/>
                              </a:rPr>
                            </m:ctrlPr>
                          </m:fPr>
                          <m:num>
                            <m:r>
                              <a:rPr lang="es-AR" i="1">
                                <a:latin typeface="Cambria Math"/>
                              </a:rPr>
                              <m:t>𝑥</m:t>
                            </m:r>
                          </m:num>
                          <m:den>
                            <m:rad>
                              <m:radPr>
                                <m:degHide m:val="on"/>
                                <m:ctrlPr>
                                  <a:rPr lang="es-AR" i="1">
                                    <a:latin typeface="Cambria Math" panose="02040503050406030204" pitchFamily="18" charset="0"/>
                                  </a:rPr>
                                </m:ctrlPr>
                              </m:radPr>
                              <m:deg/>
                              <m:e>
                                <m:r>
                                  <a:rPr lang="es-AR" i="1">
                                    <a:latin typeface="Cambria Math"/>
                                  </a:rPr>
                                  <m:t>1−4</m:t>
                                </m:r>
                                <m:sSup>
                                  <m:sSupPr>
                                    <m:ctrlPr>
                                      <a:rPr lang="es-AR" i="1">
                                        <a:latin typeface="Cambria Math" panose="02040503050406030204" pitchFamily="18" charset="0"/>
                                      </a:rPr>
                                    </m:ctrlPr>
                                  </m:sSupPr>
                                  <m:e>
                                    <m:r>
                                      <a:rPr lang="es-AR" i="1">
                                        <a:latin typeface="Cambria Math"/>
                                      </a:rPr>
                                      <m:t>𝑥</m:t>
                                    </m:r>
                                  </m:e>
                                  <m:sup>
                                    <m:r>
                                      <a:rPr lang="es-AR" i="1">
                                        <a:latin typeface="Cambria Math"/>
                                      </a:rPr>
                                      <m:t>2</m:t>
                                    </m:r>
                                  </m:sup>
                                </m:sSup>
                              </m:e>
                            </m:rad>
                          </m:den>
                        </m:f>
                        <m:r>
                          <a:rPr lang="es-AR" i="1">
                            <a:latin typeface="Cambria Math"/>
                          </a:rPr>
                          <m:t>𝑑𝑥</m:t>
                        </m:r>
                      </m:e>
                    </m:nary>
                  </m:oMath>
                </a14:m>
                <a:r>
                  <a:rPr lang="es-AR" dirty="0"/>
                  <a:t/>
                </a:r>
                <a:br>
                  <a:rPr lang="es-AR" dirty="0"/>
                </a:br>
                <a:r>
                  <a:rPr lang="es-AR" dirty="0"/>
                  <a:t/>
                </a:r>
                <a:br>
                  <a:rPr lang="es-AR" dirty="0"/>
                </a:br>
                <a:r>
                  <a:rPr lang="es-AR" dirty="0" smtClean="0"/>
                  <a:t>4_ </a:t>
                </a:r>
                <a14:m>
                  <m:oMath xmlns:m="http://schemas.openxmlformats.org/officeDocument/2006/math">
                    <m:nary>
                      <m:naryPr>
                        <m:limLoc m:val="undOvr"/>
                        <m:subHide m:val="on"/>
                        <m:supHide m:val="on"/>
                        <m:ctrlPr>
                          <a:rPr lang="es-AR" i="1">
                            <a:latin typeface="Cambria Math" panose="02040503050406030204" pitchFamily="18" charset="0"/>
                          </a:rPr>
                        </m:ctrlPr>
                      </m:naryPr>
                      <m:sub/>
                      <m:sup/>
                      <m:e>
                        <m:f>
                          <m:fPr>
                            <m:ctrlPr>
                              <a:rPr lang="es-AR" i="1">
                                <a:latin typeface="Cambria Math" panose="02040503050406030204" pitchFamily="18" charset="0"/>
                              </a:rPr>
                            </m:ctrlPr>
                          </m:fPr>
                          <m:num>
                            <m:sSup>
                              <m:sSupPr>
                                <m:ctrlPr>
                                  <a:rPr lang="es-AR" i="1">
                                    <a:latin typeface="Cambria Math" panose="02040503050406030204" pitchFamily="18" charset="0"/>
                                  </a:rPr>
                                </m:ctrlPr>
                              </m:sSupPr>
                              <m:e>
                                <m:r>
                                  <a:rPr lang="es-AR" i="1">
                                    <a:latin typeface="Cambria Math"/>
                                  </a:rPr>
                                  <m:t>𝑥</m:t>
                                </m:r>
                              </m:e>
                              <m:sup>
                                <m:r>
                                  <a:rPr lang="es-AR" i="1">
                                    <a:latin typeface="Cambria Math"/>
                                  </a:rPr>
                                  <m:t>4</m:t>
                                </m:r>
                              </m:sup>
                            </m:sSup>
                          </m:num>
                          <m:den>
                            <m:r>
                              <a:rPr lang="es-AR" i="1">
                                <a:latin typeface="Cambria Math"/>
                              </a:rPr>
                              <m:t>1−</m:t>
                            </m:r>
                            <m:sSup>
                              <m:sSupPr>
                                <m:ctrlPr>
                                  <a:rPr lang="es-AR" i="1">
                                    <a:latin typeface="Cambria Math" panose="02040503050406030204" pitchFamily="18" charset="0"/>
                                  </a:rPr>
                                </m:ctrlPr>
                              </m:sSupPr>
                              <m:e>
                                <m:r>
                                  <a:rPr lang="es-AR" i="1">
                                    <a:latin typeface="Cambria Math"/>
                                  </a:rPr>
                                  <m:t>𝑥</m:t>
                                </m:r>
                              </m:e>
                              <m:sup>
                                <m:r>
                                  <a:rPr lang="es-AR" i="1">
                                    <a:latin typeface="Cambria Math"/>
                                  </a:rPr>
                                  <m:t>5</m:t>
                                </m:r>
                              </m:sup>
                            </m:sSup>
                          </m:den>
                        </m:f>
                        <m:r>
                          <a:rPr lang="es-AR" i="1">
                            <a:latin typeface="Cambria Math"/>
                          </a:rPr>
                          <m:t>𝑑𝑥</m:t>
                        </m:r>
                      </m:e>
                    </m:nary>
                  </m:oMath>
                </a14:m>
                <a:r>
                  <a:rPr lang="es-AR" dirty="0" smtClean="0"/>
                  <a:t>                          5_ </a:t>
                </a:r>
                <a14:m>
                  <m:oMath xmlns:m="http://schemas.openxmlformats.org/officeDocument/2006/math">
                    <m:nary>
                      <m:naryPr>
                        <m:limLoc m:val="undOvr"/>
                        <m:subHide m:val="on"/>
                        <m:supHide m:val="on"/>
                        <m:ctrlPr>
                          <a:rPr lang="es-AR" i="1">
                            <a:latin typeface="Cambria Math" panose="02040503050406030204" pitchFamily="18" charset="0"/>
                          </a:rPr>
                        </m:ctrlPr>
                      </m:naryPr>
                      <m:sub/>
                      <m:sup/>
                      <m:e>
                        <m:f>
                          <m:fPr>
                            <m:ctrlPr>
                              <a:rPr lang="es-AR" i="1">
                                <a:latin typeface="Cambria Math" panose="02040503050406030204" pitchFamily="18" charset="0"/>
                              </a:rPr>
                            </m:ctrlPr>
                          </m:fPr>
                          <m:num>
                            <m:r>
                              <a:rPr lang="es-AR" i="1">
                                <a:latin typeface="Cambria Math"/>
                              </a:rPr>
                              <m:t>(</m:t>
                            </m:r>
                            <m:r>
                              <a:rPr lang="es-AR" i="1">
                                <a:latin typeface="Cambria Math"/>
                              </a:rPr>
                              <m:t>𝑙𝑛𝑥</m:t>
                            </m:r>
                            <m:r>
                              <a:rPr lang="es-AR" i="1">
                                <a:latin typeface="Cambria Math"/>
                              </a:rPr>
                              <m:t>)²</m:t>
                            </m:r>
                          </m:num>
                          <m:den>
                            <m:r>
                              <a:rPr lang="es-AR" i="1">
                                <a:latin typeface="Cambria Math"/>
                              </a:rPr>
                              <m:t>𝑥</m:t>
                            </m:r>
                          </m:den>
                        </m:f>
                      </m:e>
                    </m:nary>
                    <m:r>
                      <a:rPr lang="es-AR" i="1">
                        <a:latin typeface="Cambria Math"/>
                      </a:rPr>
                      <m:t>𝑑𝑥</m:t>
                    </m:r>
                  </m:oMath>
                </a14:m>
                <a:r>
                  <a:rPr lang="es-AR" dirty="0" smtClean="0"/>
                  <a:t/>
                </a:r>
                <a:br>
                  <a:rPr lang="es-AR" dirty="0" smtClean="0"/>
                </a:br>
                <a:r>
                  <a:rPr lang="es-AR" dirty="0" smtClean="0"/>
                  <a:t/>
                </a:r>
                <a:br>
                  <a:rPr lang="es-AR" dirty="0" smtClean="0"/>
                </a:br>
                <a:r>
                  <a:rPr lang="es-AR" sz="3600" dirty="0">
                    <a:solidFill>
                      <a:srgbClr val="92D050"/>
                    </a:solidFill>
                    <a:effectLst>
                      <a:outerShdw blurRad="38100" dist="38100" dir="2700000" algn="tl">
                        <a:srgbClr val="000000">
                          <a:alpha val="43137"/>
                        </a:srgbClr>
                      </a:outerShdw>
                    </a:effectLst>
                  </a:rPr>
                  <a:t>Integrales Definidas</a:t>
                </a:r>
                <a:r>
                  <a:rPr lang="es-AR" dirty="0"/>
                  <a:t/>
                </a:r>
                <a:br>
                  <a:rPr lang="es-AR" dirty="0"/>
                </a:br>
                <a:r>
                  <a:rPr lang="es-AR" dirty="0"/>
                  <a:t/>
                </a:r>
                <a:br>
                  <a:rPr lang="es-AR" dirty="0"/>
                </a:br>
                <a:r>
                  <a:rPr lang="es-AR" sz="2700" dirty="0"/>
                  <a:t>1_ Graficar el recinto limitado por </a:t>
                </a:r>
                <a:r>
                  <a:rPr lang="es-AR" b="1" dirty="0">
                    <a:solidFill>
                      <a:srgbClr val="00B0F0"/>
                    </a:solidFill>
                    <a:effectLst>
                      <a:outerShdw blurRad="38100" dist="38100" dir="2700000" algn="tl">
                        <a:srgbClr val="000000">
                          <a:alpha val="43137"/>
                        </a:srgbClr>
                      </a:outerShdw>
                    </a:effectLst>
                  </a:rPr>
                  <a:t>y = x</a:t>
                </a:r>
                <a:r>
                  <a:rPr lang="es-AR" b="1" baseline="30000" dirty="0">
                    <a:solidFill>
                      <a:srgbClr val="00B0F0"/>
                    </a:solidFill>
                    <a:effectLst>
                      <a:outerShdw blurRad="38100" dist="38100" dir="2700000" algn="tl">
                        <a:srgbClr val="000000">
                          <a:alpha val="43137"/>
                        </a:srgbClr>
                      </a:outerShdw>
                    </a:effectLst>
                  </a:rPr>
                  <a:t>2</a:t>
                </a:r>
                <a:r>
                  <a:rPr lang="es-AR" b="1" dirty="0">
                    <a:solidFill>
                      <a:srgbClr val="00B0F0"/>
                    </a:solidFill>
                    <a:effectLst>
                      <a:outerShdw blurRad="38100" dist="38100" dir="2700000" algn="tl">
                        <a:srgbClr val="000000">
                          <a:alpha val="43137"/>
                        </a:srgbClr>
                      </a:outerShdw>
                    </a:effectLst>
                  </a:rPr>
                  <a:t> – 4x ; y = 2x + 5. </a:t>
                </a:r>
                <a:r>
                  <a:rPr lang="es-AR" sz="2700" dirty="0"/>
                  <a:t>Calcular su </a:t>
                </a:r>
                <a:r>
                  <a:rPr lang="es-AR" sz="2700" dirty="0" smtClean="0"/>
                  <a:t>área.</a:t>
                </a:r>
                <a:r>
                  <a:rPr lang="es-AR" b="1" dirty="0"/>
                  <a:t/>
                </a:r>
                <a:br>
                  <a:rPr lang="es-AR" b="1" dirty="0"/>
                </a:br>
                <a:r>
                  <a:rPr lang="es-AR" dirty="0"/>
                  <a:t/>
                </a:r>
                <a:br>
                  <a:rPr lang="es-AR" dirty="0"/>
                </a:br>
                <a:r>
                  <a:rPr lang="es-AR" sz="2700" dirty="0"/>
                  <a:t>2_ Dada la ecuación: </a:t>
                </a:r>
                <a:r>
                  <a:rPr lang="es-AR" sz="3300" b="1" dirty="0">
                    <a:solidFill>
                      <a:srgbClr val="00B0F0"/>
                    </a:solidFill>
                    <a:effectLst>
                      <a:outerShdw blurRad="38100" dist="38100" dir="2700000" algn="tl">
                        <a:srgbClr val="000000">
                          <a:alpha val="43137"/>
                        </a:srgbClr>
                      </a:outerShdw>
                    </a:effectLst>
                  </a:rPr>
                  <a:t>–</a:t>
                </a:r>
                <a:r>
                  <a:rPr lang="es-AR" sz="3300" b="1" dirty="0" smtClean="0">
                    <a:solidFill>
                      <a:srgbClr val="00B0F0"/>
                    </a:solidFill>
                    <a:effectLst>
                      <a:outerShdw blurRad="38100" dist="38100" dir="2700000" algn="tl">
                        <a:srgbClr val="000000">
                          <a:alpha val="43137"/>
                        </a:srgbClr>
                      </a:outerShdw>
                    </a:effectLst>
                  </a:rPr>
                  <a:t>x</a:t>
                </a:r>
                <a:r>
                  <a:rPr lang="es-AR" sz="3300" b="1" dirty="0" smtClean="0">
                    <a:solidFill>
                      <a:srgbClr val="00B0F0"/>
                    </a:solidFill>
                    <a:effectLst>
                      <a:outerShdw blurRad="38100" dist="38100" dir="2700000" algn="tl">
                        <a:srgbClr val="000000">
                          <a:alpha val="43137"/>
                        </a:srgbClr>
                      </a:outerShdw>
                    </a:effectLst>
                    <a:latin typeface="Calibri"/>
                    <a:cs typeface="Calibri"/>
                  </a:rPr>
                  <a:t>² </a:t>
                </a:r>
                <a:r>
                  <a:rPr lang="es-AR" sz="3300" b="1" dirty="0" smtClean="0">
                    <a:solidFill>
                      <a:srgbClr val="00B0F0"/>
                    </a:solidFill>
                    <a:effectLst>
                      <a:outerShdw blurRad="38100" dist="38100" dir="2700000" algn="tl">
                        <a:srgbClr val="000000">
                          <a:alpha val="43137"/>
                        </a:srgbClr>
                      </a:outerShdw>
                    </a:effectLst>
                  </a:rPr>
                  <a:t>+ </a:t>
                </a:r>
                <a:r>
                  <a:rPr lang="es-AR" sz="3300" b="1" dirty="0">
                    <a:solidFill>
                      <a:srgbClr val="00B0F0"/>
                    </a:solidFill>
                    <a:effectLst>
                      <a:outerShdw blurRad="38100" dist="38100" dir="2700000" algn="tl">
                        <a:srgbClr val="000000">
                          <a:alpha val="43137"/>
                        </a:srgbClr>
                      </a:outerShdw>
                    </a:effectLst>
                  </a:rPr>
                  <a:t>4x – 4 = 2x – 7 </a:t>
                </a:r>
                <a:r>
                  <a:rPr lang="es-AR" sz="2700" dirty="0"/>
                  <a:t>sus límites de integración serán la solución de la misma. </a:t>
                </a:r>
                <a:r>
                  <a:rPr lang="es-AR" b="1" dirty="0"/>
                  <a:t/>
                </a:r>
                <a:br>
                  <a:rPr lang="es-AR" b="1" dirty="0"/>
                </a:br>
                <a:r>
                  <a:rPr lang="es-AR" b="1" dirty="0"/>
                  <a:t/>
                </a:r>
                <a:br>
                  <a:rPr lang="es-AR" b="1" dirty="0"/>
                </a:br>
                <a:r>
                  <a:rPr lang="es-AR" sz="2700" dirty="0"/>
                  <a:t>3_ El área del recinto está limitado poa las gráficas halla el mismo a partir de las ecuaciones: </a:t>
                </a:r>
                <a:r>
                  <a:rPr lang="es-AR" sz="2700" dirty="0" smtClean="0"/>
                  <a:t/>
                </a:r>
                <a:br>
                  <a:rPr lang="es-AR" sz="2700" dirty="0" smtClean="0"/>
                </a:br>
                <a:r>
                  <a:rPr lang="es-AR" sz="2700" dirty="0" smtClean="0"/>
                  <a:t/>
                </a:r>
                <a:br>
                  <a:rPr lang="es-AR" sz="2700" dirty="0" smtClean="0"/>
                </a:br>
                <a:r>
                  <a:rPr lang="es-AR" sz="3300" b="1" dirty="0" smtClean="0">
                    <a:solidFill>
                      <a:srgbClr val="00B0F0"/>
                    </a:solidFill>
                    <a:effectLst>
                      <a:outerShdw blurRad="38100" dist="38100" dir="2700000" algn="tl">
                        <a:srgbClr val="000000">
                          <a:alpha val="43137"/>
                        </a:srgbClr>
                      </a:outerShdw>
                    </a:effectLst>
                  </a:rPr>
                  <a:t>y </a:t>
                </a:r>
                <a:r>
                  <a:rPr lang="es-AR" sz="3300" b="1" dirty="0">
                    <a:solidFill>
                      <a:srgbClr val="00B0F0"/>
                    </a:solidFill>
                    <a:effectLst>
                      <a:outerShdw blurRad="38100" dist="38100" dir="2700000" algn="tl">
                        <a:srgbClr val="000000">
                          <a:alpha val="43137"/>
                        </a:srgbClr>
                      </a:outerShdw>
                    </a:effectLst>
                  </a:rPr>
                  <a:t>= x² - 2x e y = -x² + 4x </a:t>
                </a:r>
              </a:p>
              <a:p>
                <a:pPr marL="0" indent="0">
                  <a:buNone/>
                </a:pPr>
                <a:r>
                  <a:rPr lang="es-AR" sz="2700" dirty="0"/>
                  <a:t>4_ Calcular el área de la región limitada por </a:t>
                </a:r>
                <a:r>
                  <a:rPr lang="es-AR" sz="3300" b="1" dirty="0">
                    <a:solidFill>
                      <a:srgbClr val="00B0F0"/>
                    </a:solidFill>
                    <a:effectLst>
                      <a:outerShdw blurRad="38100" dist="38100" dir="2700000" algn="tl">
                        <a:srgbClr val="000000">
                          <a:alpha val="43137"/>
                        </a:srgbClr>
                      </a:outerShdw>
                    </a:effectLst>
                  </a:rPr>
                  <a:t>f(x)= </a:t>
                </a:r>
                <a14:m>
                  <m:oMath xmlns:m="http://schemas.openxmlformats.org/officeDocument/2006/math">
                    <m:f>
                      <m:fPr>
                        <m:ctrlPr>
                          <a:rPr lang="es-AR" sz="3300" b="1" i="1">
                            <a:solidFill>
                              <a:srgbClr val="00B0F0"/>
                            </a:solidFill>
                            <a:effectLst>
                              <a:outerShdw blurRad="38100" dist="38100" dir="2700000" algn="tl">
                                <a:srgbClr val="000000">
                                  <a:alpha val="43137"/>
                                </a:srgbClr>
                              </a:outerShdw>
                            </a:effectLst>
                            <a:latin typeface="Cambria Math" panose="02040503050406030204" pitchFamily="18" charset="0"/>
                          </a:rPr>
                        </m:ctrlPr>
                      </m:fPr>
                      <m:num>
                        <m:rad>
                          <m:radPr>
                            <m:degHide m:val="on"/>
                            <m:ctrlPr>
                              <a:rPr lang="es-AR" sz="3300" b="1" i="1">
                                <a:solidFill>
                                  <a:srgbClr val="00B0F0"/>
                                </a:solidFill>
                                <a:effectLst>
                                  <a:outerShdw blurRad="38100" dist="38100" dir="2700000" algn="tl">
                                    <a:srgbClr val="000000">
                                      <a:alpha val="43137"/>
                                    </a:srgbClr>
                                  </a:outerShdw>
                                </a:effectLst>
                                <a:latin typeface="Cambria Math" panose="02040503050406030204" pitchFamily="18" charset="0"/>
                              </a:rPr>
                            </m:ctrlPr>
                          </m:radPr>
                          <m:deg/>
                          <m:e>
                            <m:r>
                              <a:rPr lang="es-AR" sz="3300" b="1">
                                <a:solidFill>
                                  <a:srgbClr val="00B0F0"/>
                                </a:solidFill>
                                <a:effectLst>
                                  <a:outerShdw blurRad="38100" dist="38100" dir="2700000" algn="tl">
                                    <a:srgbClr val="000000">
                                      <a:alpha val="43137"/>
                                    </a:srgbClr>
                                  </a:outerShdw>
                                </a:effectLst>
                                <a:latin typeface="Cambria Math"/>
                              </a:rPr>
                              <m:t>𝐱</m:t>
                            </m:r>
                          </m:e>
                        </m:rad>
                      </m:num>
                      <m:den>
                        <m:rad>
                          <m:radPr>
                            <m:degHide m:val="on"/>
                            <m:ctrlPr>
                              <a:rPr lang="es-AR" sz="3300" b="1" i="1">
                                <a:solidFill>
                                  <a:srgbClr val="00B0F0"/>
                                </a:solidFill>
                                <a:effectLst>
                                  <a:outerShdw blurRad="38100" dist="38100" dir="2700000" algn="tl">
                                    <a:srgbClr val="000000">
                                      <a:alpha val="43137"/>
                                    </a:srgbClr>
                                  </a:outerShdw>
                                </a:effectLst>
                                <a:latin typeface="Cambria Math" panose="02040503050406030204" pitchFamily="18" charset="0"/>
                              </a:rPr>
                            </m:ctrlPr>
                          </m:radPr>
                          <m:deg/>
                          <m:e>
                            <m:r>
                              <a:rPr lang="es-AR" sz="3300" b="1">
                                <a:solidFill>
                                  <a:srgbClr val="00B0F0"/>
                                </a:solidFill>
                                <a:effectLst>
                                  <a:outerShdw blurRad="38100" dist="38100" dir="2700000" algn="tl">
                                    <a:srgbClr val="000000">
                                      <a:alpha val="43137"/>
                                    </a:srgbClr>
                                  </a:outerShdw>
                                </a:effectLst>
                                <a:latin typeface="Cambria Math"/>
                              </a:rPr>
                              <m:t>𝐱</m:t>
                            </m:r>
                          </m:e>
                        </m:rad>
                        <m:r>
                          <a:rPr lang="es-AR" sz="3300" b="1">
                            <a:solidFill>
                              <a:srgbClr val="00B0F0"/>
                            </a:solidFill>
                            <a:effectLst>
                              <a:outerShdw blurRad="38100" dist="38100" dir="2700000" algn="tl">
                                <a:srgbClr val="000000">
                                  <a:alpha val="43137"/>
                                </a:srgbClr>
                              </a:outerShdw>
                            </a:effectLst>
                            <a:latin typeface="Cambria Math"/>
                          </a:rPr>
                          <m:t>+</m:t>
                        </m:r>
                        <m:r>
                          <a:rPr lang="es-AR" sz="3300" b="1">
                            <a:solidFill>
                              <a:srgbClr val="00B0F0"/>
                            </a:solidFill>
                            <a:effectLst>
                              <a:outerShdw blurRad="38100" dist="38100" dir="2700000" algn="tl">
                                <a:srgbClr val="000000">
                                  <a:alpha val="43137"/>
                                </a:srgbClr>
                              </a:outerShdw>
                            </a:effectLst>
                            <a:latin typeface="Cambria Math"/>
                          </a:rPr>
                          <m:t>𝟐</m:t>
                        </m:r>
                      </m:den>
                    </m:f>
                  </m:oMath>
                </a14:m>
                <a:r>
                  <a:rPr lang="es-AR" sz="3300" b="1" dirty="0">
                    <a:solidFill>
                      <a:srgbClr val="00B0F0"/>
                    </a:solidFill>
                    <a:effectLst>
                      <a:outerShdw blurRad="38100" dist="38100" dir="2700000" algn="tl">
                        <a:srgbClr val="000000">
                          <a:alpha val="43137"/>
                        </a:srgbClr>
                      </a:outerShdw>
                    </a:effectLst>
                  </a:rPr>
                  <a:t> </a:t>
                </a:r>
                <a:r>
                  <a:rPr lang="es-AR" sz="2700" dirty="0"/>
                  <a:t>entre</a:t>
                </a:r>
                <a:r>
                  <a:rPr lang="es-AR" b="1" dirty="0"/>
                  <a:t> </a:t>
                </a:r>
                <a:r>
                  <a:rPr lang="es-AR" sz="3300" b="1" dirty="0">
                    <a:solidFill>
                      <a:srgbClr val="00B0F0"/>
                    </a:solidFill>
                    <a:effectLst>
                      <a:outerShdw blurRad="38100" dist="38100" dir="2700000" algn="tl">
                        <a:srgbClr val="000000">
                          <a:alpha val="43137"/>
                        </a:srgbClr>
                      </a:outerShdw>
                    </a:effectLst>
                  </a:rPr>
                  <a:t>0</a:t>
                </a:r>
                <a:r>
                  <a:rPr lang="es-AR" b="1" dirty="0"/>
                  <a:t> </a:t>
                </a:r>
                <a:r>
                  <a:rPr lang="es-AR" sz="2700" dirty="0"/>
                  <a:t>y</a:t>
                </a:r>
                <a:r>
                  <a:rPr lang="es-AR" b="1" dirty="0"/>
                  <a:t> </a:t>
                </a:r>
                <a:r>
                  <a:rPr lang="es-AR" sz="3300" b="1" dirty="0">
                    <a:solidFill>
                      <a:srgbClr val="00B0F0"/>
                    </a:solidFill>
                    <a:effectLst>
                      <a:outerShdw blurRad="38100" dist="38100" dir="2700000" algn="tl">
                        <a:srgbClr val="000000">
                          <a:alpha val="43137"/>
                        </a:srgbClr>
                      </a:outerShdw>
                    </a:effectLst>
                  </a:rPr>
                  <a:t>4</a:t>
                </a:r>
                <a:r>
                  <a:rPr lang="es-AR" b="1" dirty="0"/>
                  <a:t> </a:t>
                </a:r>
                <a:r>
                  <a:rPr lang="es-AR" sz="2700" dirty="0"/>
                  <a:t>y el eje </a:t>
                </a:r>
                <a:r>
                  <a:rPr lang="es-AR" sz="3300" b="1" dirty="0" err="1">
                    <a:solidFill>
                      <a:srgbClr val="00B0F0"/>
                    </a:solidFill>
                    <a:effectLst>
                      <a:outerShdw blurRad="38100" dist="38100" dir="2700000" algn="tl">
                        <a:srgbClr val="000000">
                          <a:alpha val="43137"/>
                        </a:srgbClr>
                      </a:outerShdw>
                    </a:effectLst>
                  </a:rPr>
                  <a:t>ox</a:t>
                </a:r>
                <a:r>
                  <a:rPr lang="es-AR" sz="3300" b="1" dirty="0">
                    <a:solidFill>
                      <a:srgbClr val="00B0F0"/>
                    </a:solidFill>
                    <a:effectLst>
                      <a:outerShdw blurRad="38100" dist="38100" dir="2700000" algn="tl">
                        <a:srgbClr val="000000">
                          <a:alpha val="43137"/>
                        </a:srgbClr>
                      </a:outerShdw>
                    </a:effectLst>
                  </a:rPr>
                  <a:t>. </a:t>
                </a:r>
              </a:p>
              <a:p>
                <a:pPr marL="0" indent="0">
                  <a:buNone/>
                </a:pPr>
                <a:r>
                  <a:rPr lang="es-AR" dirty="0"/>
                  <a:t/>
                </a:r>
                <a:br>
                  <a:rPr lang="es-AR" dirty="0"/>
                </a:br>
                <a:r>
                  <a:rPr lang="es-AR" dirty="0"/>
                  <a:t/>
                </a:r>
                <a:br>
                  <a:rPr lang="es-AR" dirty="0"/>
                </a:br>
                <a:r>
                  <a:rPr lang="es-AR" dirty="0"/>
                  <a:t/>
                </a:r>
                <a:br>
                  <a:rPr lang="es-AR" dirty="0"/>
                </a:br>
                <a:r>
                  <a:rPr lang="es-AR" dirty="0" smtClean="0">
                    <a:solidFill>
                      <a:srgbClr val="FFC000"/>
                    </a:solidFill>
                    <a:effectLst>
                      <a:outerShdw blurRad="38100" dist="38100" dir="2700000" algn="tl">
                        <a:srgbClr val="000000">
                          <a:alpha val="43137"/>
                        </a:srgbClr>
                      </a:outerShdw>
                    </a:effectLst>
                  </a:rPr>
                  <a:t>Realizar las graficas correspondientes.</a:t>
                </a:r>
                <a:endParaRPr lang="es-AR" dirty="0">
                  <a:solidFill>
                    <a:srgbClr val="FFC000"/>
                  </a:solidFill>
                  <a:effectLst>
                    <a:outerShdw blurRad="38100" dist="38100" dir="2700000" algn="tl">
                      <a:srgbClr val="000000">
                        <a:alpha val="43137"/>
                      </a:srgbClr>
                    </a:outerShdw>
                  </a:effectLst>
                </a:endParaRPr>
              </a:p>
            </p:txBody>
          </p:sp>
        </mc:Choice>
        <mc:Fallback xmlns="">
          <p:sp>
            <p:nvSpPr>
              <p:cNvPr id="3" name="2 Marcador de contenido"/>
              <p:cNvSpPr>
                <a:spLocks noGrp="1" noRot="1" noChangeAspect="1" noMove="1" noResize="1" noEditPoints="1" noAdjustHandles="1" noChangeArrowheads="1" noChangeShapeType="1" noTextEdit="1"/>
              </p:cNvSpPr>
              <p:nvPr>
                <p:ph idx="1"/>
              </p:nvPr>
            </p:nvSpPr>
            <p:spPr>
              <a:xfrm>
                <a:off x="457200" y="764704"/>
                <a:ext cx="8229600" cy="5361459"/>
              </a:xfrm>
              <a:blipFill rotWithShape="1">
                <a:blip r:embed="rId2"/>
                <a:stretch>
                  <a:fillRect l="-1556" t="-2045"/>
                </a:stretch>
              </a:blipFill>
            </p:spPr>
            <p:txBody>
              <a:bodyPr/>
              <a:lstStyle/>
              <a:p>
                <a:r>
                  <a:rPr lang="es-AR">
                    <a:noFill/>
                  </a:rPr>
                  <a:t> </a:t>
                </a:r>
              </a:p>
            </p:txBody>
          </p:sp>
        </mc:Fallback>
      </mc:AlternateContent>
    </p:spTree>
    <p:extLst>
      <p:ext uri="{BB962C8B-B14F-4D97-AF65-F5344CB8AC3E}">
        <p14:creationId xmlns:p14="http://schemas.microsoft.com/office/powerpoint/2010/main" val="8101853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TotalTime>
  <Words>132</Words>
  <Application>Microsoft Office PowerPoint</Application>
  <PresentationFormat>Presentación en pantalla (4:3)</PresentationFormat>
  <Paragraphs>15</Paragraphs>
  <Slides>12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12</vt:i4>
      </vt:variant>
    </vt:vector>
  </HeadingPairs>
  <TitlesOfParts>
    <vt:vector size="16" baseType="lpstr">
      <vt:lpstr>Arial</vt:lpstr>
      <vt:lpstr>Calibri</vt:lpstr>
      <vt:lpstr>Cambria Math</vt:lpstr>
      <vt:lpstr>Tema de Office</vt:lpstr>
      <vt:lpstr>Presentación de PowerPoint</vt:lpstr>
      <vt:lpstr>Integrales directas o inmediatas</vt:lpstr>
      <vt:lpstr>Propiedades de la integral indefinida</vt:lpstr>
      <vt:lpstr>Método de integración por cambio de variable o sustitución</vt:lpstr>
      <vt:lpstr> Videos de Integración (YouTube) </vt:lpstr>
      <vt:lpstr>Presentación de PowerPoint</vt:lpstr>
      <vt:lpstr>Presentación de PowerPoint</vt:lpstr>
      <vt:lpstr>Presentación de PowerPoint</vt:lpstr>
      <vt:lpstr>Presentación de PowerPoint</vt:lpstr>
      <vt:lpstr>Presentación de PowerPoint</vt:lpstr>
      <vt:lpstr>Actividades</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Integrales directas o inmediatas</dc:title>
  <dc:creator>Windows User</dc:creator>
  <cp:lastModifiedBy>Usuario</cp:lastModifiedBy>
  <cp:revision>15</cp:revision>
  <dcterms:created xsi:type="dcterms:W3CDTF">2020-09-13T22:16:20Z</dcterms:created>
  <dcterms:modified xsi:type="dcterms:W3CDTF">2020-09-14T22:25:16Z</dcterms:modified>
</cp:coreProperties>
</file>