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7" r:id="rId6"/>
    <p:sldId id="257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66011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926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29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11939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67947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9385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2233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9783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1219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08856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17513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496D5-564B-4888-BB08-A18C1FBA8345}" type="datetimeFigureOut">
              <a:rPr lang="es-AR" smtClean="0"/>
              <a:t>14/09/2020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99FB1-7F33-46DE-8C3B-510551434D1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2748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anRbtNPOBrLNilje39hlCJjY4_NKysFb/view?usp=shari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atUsWuVJblMx0v18eqDn4BG-fjjGBH62/view?usp=shari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atjapsYh6cGrl5WgMXBJPZ7Q-af5cxNL/view?usp=sharin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692696"/>
            <a:ext cx="7848872" cy="56166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s-AR" sz="4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TRABAJO PRACTICO N° 7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Curso: 2B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Temas: </a:t>
            </a:r>
            <a:b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Números Racionales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Propiedades de Potencias y Raíces</a:t>
            </a:r>
            <a:b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Operaciones Combinadas (Conversiones)</a:t>
            </a:r>
            <a:b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Ecuaciones de Primer grado.</a:t>
            </a:r>
            <a:b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Polinomios (suma, resta, multiplicación)</a:t>
            </a:r>
            <a:b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Cuadrado y Cubo de un Binomio</a:t>
            </a:r>
            <a:b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Prof.: Saravia Esteban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21521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Ejercicios resueltos por el profesor</a:t>
            </a:r>
            <a:endParaRPr lang="es-AR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5" t="23539" r="11561" b="20806"/>
          <a:stretch/>
        </p:blipFill>
        <p:spPr>
          <a:xfrm>
            <a:off x="2339752" y="1268760"/>
            <a:ext cx="4608512" cy="5328592"/>
          </a:xfrm>
        </p:spPr>
      </p:pic>
      <p:sp>
        <p:nvSpPr>
          <p:cNvPr id="3" name="2 Rectángulo redondeado">
            <a:hlinkClick r:id="rId3"/>
          </p:cNvPr>
          <p:cNvSpPr/>
          <p:nvPr/>
        </p:nvSpPr>
        <p:spPr>
          <a:xfrm>
            <a:off x="7236296" y="3212976"/>
            <a:ext cx="144016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Video explicativo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8864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4" t="22302" r="2519" b="19276"/>
          <a:stretch/>
        </p:blipFill>
        <p:spPr>
          <a:xfrm>
            <a:off x="2267744" y="188640"/>
            <a:ext cx="4608511" cy="6478154"/>
          </a:xfrm>
        </p:spPr>
      </p:pic>
      <p:sp>
        <p:nvSpPr>
          <p:cNvPr id="2" name="1 Rectángulo redondeado">
            <a:hlinkClick r:id="rId3"/>
          </p:cNvPr>
          <p:cNvSpPr/>
          <p:nvPr/>
        </p:nvSpPr>
        <p:spPr>
          <a:xfrm>
            <a:off x="7164288" y="2996952"/>
            <a:ext cx="151216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Video </a:t>
            </a:r>
            <a:br>
              <a:rPr lang="es-AR" dirty="0" smtClean="0"/>
            </a:br>
            <a:r>
              <a:rPr lang="es-AR" dirty="0" smtClean="0"/>
              <a:t>explicativo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65497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0" t="15161" r="8216" b="24510"/>
          <a:stretch/>
        </p:blipFill>
        <p:spPr>
          <a:xfrm>
            <a:off x="2267744" y="203800"/>
            <a:ext cx="4608511" cy="6320894"/>
          </a:xfrm>
        </p:spPr>
      </p:pic>
      <p:sp>
        <p:nvSpPr>
          <p:cNvPr id="2" name="1 Rectángulo redondeado">
            <a:hlinkClick r:id="rId3"/>
          </p:cNvPr>
          <p:cNvSpPr/>
          <p:nvPr/>
        </p:nvSpPr>
        <p:spPr>
          <a:xfrm>
            <a:off x="7020272" y="2996952"/>
            <a:ext cx="15121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Video explicativo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07896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Cuadrado de un binomio según regla</a:t>
            </a:r>
            <a:endParaRPr lang="es-AR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3" t="18012" b="42535"/>
          <a:stretch/>
        </p:blipFill>
        <p:spPr>
          <a:xfrm>
            <a:off x="1691680" y="1340768"/>
            <a:ext cx="5644947" cy="4899867"/>
          </a:xfrm>
        </p:spPr>
      </p:pic>
    </p:spTree>
    <p:extLst>
      <p:ext uri="{BB962C8B-B14F-4D97-AF65-F5344CB8AC3E}">
        <p14:creationId xmlns:p14="http://schemas.microsoft.com/office/powerpoint/2010/main" val="1983978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28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Seguimos con Operaciones combinadas con racionales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229600" cy="5040560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s-AR" b="1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1_Resolver las siguientes operaciones combinadas</a:t>
                </a:r>
                <a:r>
                  <a:rPr lang="es-AR" b="1" dirty="0"/>
                  <a:t>.</a:t>
                </a:r>
                <a:r>
                  <a:rPr lang="es-AR" dirty="0"/>
                  <a:t/>
                </a:r>
                <a:br>
                  <a:rPr lang="es-AR" dirty="0"/>
                </a:br>
                <a:r>
                  <a:rPr lang="es-AR" dirty="0"/>
                  <a:t/>
                </a:r>
                <a:br>
                  <a:rPr lang="es-AR" dirty="0"/>
                </a:br>
                <a:r>
                  <a:rPr lang="es-AR" b="1" dirty="0"/>
                  <a:t>a_  (0,2)</a:t>
                </a:r>
                <a:r>
                  <a:rPr lang="es-AR" b="1" baseline="30000" dirty="0"/>
                  <a:t>-1</a:t>
                </a:r>
                <a:r>
                  <a:rPr lang="es-AR" b="1" dirty="0"/>
                  <a:t> 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s-AR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AR" b="1" i="1">
                                <a:latin typeface="Cambria Math"/>
                              </a:rPr>
                              <m:t>𝟏𝟔</m:t>
                            </m:r>
                          </m:num>
                          <m:den>
                            <m:r>
                              <a:rPr lang="es-AR" b="1" i="1">
                                <a:latin typeface="Cambria Math"/>
                              </a:rPr>
                              <m:t>𝟏𝟎𝟎</m:t>
                            </m:r>
                          </m:den>
                        </m:f>
                      </m:e>
                    </m:rad>
                  </m:oMath>
                </a14:m>
                <a:r>
                  <a:rPr lang="es-AR" b="1" dirty="0"/>
                  <a:t> + (0,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AR" b="1" i="1">
                            <a:latin typeface="Cambria Math"/>
                          </a:rPr>
                          <m:t>𝟑</m:t>
                        </m:r>
                      </m:e>
                    </m:acc>
                  </m:oMath>
                </a14:m>
                <a:r>
                  <a:rPr lang="es-AR" b="1" dirty="0"/>
                  <a:t>)</a:t>
                </a:r>
                <a:r>
                  <a:rPr lang="es-AR" b="1" baseline="30000" dirty="0"/>
                  <a:t>2</a:t>
                </a:r>
                <a:r>
                  <a:rPr lang="es-AR" b="1" dirty="0"/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s-AR" b="1" dirty="0"/>
                  <a:t>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s-AR" b="1" dirty="0"/>
                  <a:t> + 1,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AR" b="1" i="1">
                            <a:latin typeface="Cambria Math"/>
                          </a:rPr>
                          <m:t>𝟒</m:t>
                        </m:r>
                      </m:e>
                    </m:acc>
                  </m:oMath>
                </a14:m>
                <a:r>
                  <a:rPr lang="es-AR" b="1" dirty="0"/>
                  <a:t> =</a:t>
                </a:r>
                <a:r>
                  <a:rPr lang="es-AR" dirty="0"/>
                  <a:t/>
                </a:r>
                <a:br>
                  <a:rPr lang="es-AR" dirty="0"/>
                </a:br>
                <a:r>
                  <a:rPr lang="es-AR" dirty="0"/>
                  <a:t/>
                </a:r>
                <a:br>
                  <a:rPr lang="es-AR" dirty="0"/>
                </a:br>
                <a:r>
                  <a:rPr lang="es-AR" b="1" dirty="0"/>
                  <a:t>b_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s-AR" b="1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s-AR" b="1" i="1">
                                <a:latin typeface="Cambria Math"/>
                              </a:rPr>
                              <m:t>𝟑𝟔</m:t>
                            </m:r>
                          </m:e>
                        </m:rad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𝟎</m:t>
                        </m:r>
                        <m:r>
                          <a:rPr lang="es-AR" b="1">
                            <a:latin typeface="Cambria Math"/>
                          </a:rPr>
                          <m:t>,</m:t>
                        </m:r>
                        <m:r>
                          <a:rPr lang="es-AR" b="1" i="1">
                            <a:latin typeface="Cambria Math"/>
                          </a:rPr>
                          <m:t>𝟐</m:t>
                        </m:r>
                        <m:r>
                          <a:rPr lang="es-AR" b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s-AR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AR" b="1" i="1">
                                <a:latin typeface="Cambria Math"/>
                              </a:rPr>
                              <m:t>𝟑</m:t>
                            </m:r>
                          </m:num>
                          <m:den>
                            <m:r>
                              <a:rPr lang="es-AR" b="1" i="1">
                                <a:latin typeface="Cambria Math"/>
                              </a:rPr>
                              <m:t>𝟏𝟎</m:t>
                            </m:r>
                          </m:den>
                        </m:f>
                      </m:den>
                    </m:f>
                  </m:oMath>
                </a14:m>
                <a:r>
                  <a:rPr lang="es-AR" b="1" dirty="0"/>
                  <a:t> + (70 + 0,5):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s-AR" b="1" dirty="0"/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s-AR" b="1" dirty="0"/>
                  <a:t> : 0,2) – 1,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AR" b="1" i="1">
                            <a:latin typeface="Cambria Math"/>
                          </a:rPr>
                          <m:t>𝟐</m:t>
                        </m:r>
                      </m:e>
                    </m:acc>
                  </m:oMath>
                </a14:m>
                <a:r>
                  <a:rPr lang="es-AR" b="1" dirty="0"/>
                  <a:t> =</a:t>
                </a:r>
                <a:br>
                  <a:rPr lang="es-AR" b="1" dirty="0"/>
                </a:br>
                <a:r>
                  <a:rPr lang="es-AR" b="1" dirty="0"/>
                  <a:t/>
                </a:r>
                <a:br>
                  <a:rPr lang="es-AR" b="1" dirty="0"/>
                </a:br>
                <a:r>
                  <a:rPr lang="es-AR" b="1" dirty="0"/>
                  <a:t>c_ (1 -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s-AR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es-AR" b="1" i="1">
                            <a:latin typeface="Cambria Math"/>
                          </a:rPr>
                          <m:t>−</m:t>
                        </m:r>
                        <m:r>
                          <a:rPr lang="es-AR" b="1" i="1">
                            <a:latin typeface="Cambria Math"/>
                          </a:rPr>
                          <m:t>𝟖</m:t>
                        </m:r>
                      </m:e>
                    </m:rad>
                  </m:oMath>
                </a14:m>
                <a:r>
                  <a:rPr lang="es-AR" b="1" dirty="0"/>
                  <a:t>)</a:t>
                </a:r>
                <a:r>
                  <a:rPr lang="es-AR" b="1" baseline="30000" dirty="0"/>
                  <a:t>-1</a:t>
                </a:r>
                <a:r>
                  <a:rPr lang="es-AR" b="1" dirty="0"/>
                  <a:t> – 0,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AR" b="1" i="1">
                            <a:latin typeface="Cambria Math"/>
                          </a:rPr>
                          <m:t>𝟑</m:t>
                        </m:r>
                      </m:e>
                    </m:acc>
                  </m:oMath>
                </a14:m>
                <a:r>
                  <a:rPr lang="es-AR" b="1" dirty="0"/>
                  <a:t> – (10</a:t>
                </a:r>
                <a:r>
                  <a:rPr lang="es-AR" b="1" baseline="30000" dirty="0"/>
                  <a:t>-1</a:t>
                </a:r>
                <a:r>
                  <a:rPr lang="es-AR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s-AR" b="1" dirty="0"/>
                  <a:t>) =</a:t>
                </a:r>
                <a:br>
                  <a:rPr lang="es-AR" b="1" dirty="0"/>
                </a:br>
                <a:r>
                  <a:rPr lang="es-AR" b="1" dirty="0"/>
                  <a:t/>
                </a:r>
                <a:br>
                  <a:rPr lang="es-AR" b="1" dirty="0"/>
                </a:br>
                <a:r>
                  <a:rPr lang="es-AR" b="1" dirty="0"/>
                  <a:t>d_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s-AR" b="1" i="1">
                            <a:latin typeface="Cambria Math"/>
                          </a:rPr>
                          <m:t>𝟏</m:t>
                        </m:r>
                        <m:r>
                          <a:rPr lang="es-AR" b="1" i="1">
                            <a:latin typeface="Cambria Math"/>
                          </a:rPr>
                          <m:t>−(</m:t>
                        </m:r>
                        <m:sSup>
                          <m:sSupPr>
                            <m:ctrlPr>
                              <a:rPr lang="es-AR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lang="es-AR" b="1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s-AR" b="1" i="1">
                                    <a:latin typeface="Cambria Math"/>
                                  </a:rPr>
                                  <m:t>𝟓</m:t>
                                </m:r>
                              </m:num>
                              <m:den>
                                <m:r>
                                  <a:rPr lang="es-AR" b="1" i="1">
                                    <a:latin typeface="Cambria Math"/>
                                  </a:rPr>
                                  <m:t>𝟑</m:t>
                                </m:r>
                              </m:den>
                            </m:f>
                            <m:r>
                              <a:rPr lang="es-AR" b="1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s-AR" b="1" i="1">
                                <a:latin typeface="Cambria Math"/>
                              </a:rPr>
                              <m:t>−</m:t>
                            </m:r>
                            <m:r>
                              <a:rPr lang="es-AR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es-AR" b="1" dirty="0"/>
                  <a:t> + 5</a:t>
                </a:r>
                <a:r>
                  <a:rPr lang="es-AR" b="1" baseline="30000" dirty="0"/>
                  <a:t>-1</a:t>
                </a:r>
                <a:r>
                  <a:rPr lang="es-AR" b="1" dirty="0"/>
                  <a:t> – 0,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AR" b="1" i="1">
                            <a:latin typeface="Cambria Math"/>
                          </a:rPr>
                          <m:t>𝟗</m:t>
                        </m:r>
                      </m:e>
                    </m:acc>
                  </m:oMath>
                </a14:m>
                <a:r>
                  <a:rPr lang="es-AR" b="1" dirty="0"/>
                  <a:t> =</a:t>
                </a:r>
                <a:br>
                  <a:rPr lang="es-AR" b="1" dirty="0"/>
                </a:br>
                <a:r>
                  <a:rPr lang="es-AR" b="1" dirty="0"/>
                  <a:t/>
                </a:r>
                <a:br>
                  <a:rPr lang="es-AR" b="1" dirty="0"/>
                </a:br>
                <a:r>
                  <a:rPr lang="es-AR" b="1" dirty="0"/>
                  <a:t>e_ 1,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AR" b="1" i="1">
                            <a:latin typeface="Cambria Math"/>
                          </a:rPr>
                          <m:t>𝟏</m:t>
                        </m:r>
                      </m:e>
                    </m:acc>
                  </m:oMath>
                </a14:m>
                <a:r>
                  <a:rPr lang="es-AR" b="1" dirty="0"/>
                  <a:t>.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s-AR" b="1" i="1">
                            <a:latin typeface="Cambria Math"/>
                          </a:rPr>
                          <m:t>𝟗</m:t>
                        </m:r>
                      </m:e>
                    </m:rad>
                  </m:oMath>
                </a14:m>
                <a:r>
                  <a:rPr lang="es-AR" b="1" dirty="0"/>
                  <a:t> + [(2</a:t>
                </a:r>
                <a:r>
                  <a:rPr lang="es-AR" b="1" baseline="30000" dirty="0"/>
                  <a:t>-1</a:t>
                </a:r>
                <a:r>
                  <a:rPr lang="es-AR" b="1" dirty="0"/>
                  <a:t> + 3</a:t>
                </a:r>
                <a:r>
                  <a:rPr lang="es-AR" b="1" baseline="30000" dirty="0"/>
                  <a:t>-1</a:t>
                </a:r>
                <a:r>
                  <a:rPr lang="es-AR" b="1" dirty="0"/>
                  <a:t>).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s-AR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es-AR" b="1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s-AR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AR" b="1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s-AR" b="1" i="1">
                                <a:latin typeface="Cambria Math"/>
                              </a:rPr>
                              <m:t>𝟖</m:t>
                            </m:r>
                          </m:den>
                        </m:f>
                      </m:e>
                    </m:rad>
                  </m:oMath>
                </a14:m>
                <a:r>
                  <a:rPr lang="es-AR" b="1" dirty="0"/>
                  <a:t> ]</a:t>
                </a:r>
                <a:r>
                  <a:rPr lang="es-AR" b="1" baseline="30000" dirty="0"/>
                  <a:t>-1</a:t>
                </a:r>
                <a:r>
                  <a:rPr lang="es-AR" b="1" dirty="0"/>
                  <a:t> = </a:t>
                </a:r>
                <a:br>
                  <a:rPr lang="es-AR" b="1" dirty="0"/>
                </a:br>
                <a:endParaRPr lang="es-AR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229600" cy="5040560"/>
              </a:xfrm>
              <a:blipFill rotWithShape="1">
                <a:blip r:embed="rId2"/>
                <a:stretch>
                  <a:fillRect l="-963" t="-2056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4436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20688"/>
                <a:ext cx="8229600" cy="590465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s-AR" sz="2200" b="1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2_ Resolver las siguientes </a:t>
                </a:r>
                <a:r>
                  <a:rPr lang="es-AR" sz="22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ecuaciones </a:t>
                </a:r>
                <a:r>
                  <a:rPr lang="es-AR" sz="2200" b="1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con racionales</a:t>
                </a:r>
                <a:r>
                  <a:rPr lang="es-AR" sz="22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</a:t>
                </a:r>
                <a:br>
                  <a:rPr lang="es-AR" sz="22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r>
                  <a:rPr lang="es-AR" sz="22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/>
                </a:r>
                <a:br>
                  <a:rPr lang="es-AR" sz="22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r>
                  <a:rPr lang="es-AR" sz="22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/>
                </a:r>
                <a:br>
                  <a:rPr lang="es-AR" sz="22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r>
                  <a:rPr lang="es-AR" sz="2400" b="1" dirty="0" smtClean="0"/>
                  <a:t>a</a:t>
                </a:r>
                <a:r>
                  <a:rPr lang="es-AR" sz="2400" b="1" dirty="0"/>
                  <a:t>_ 4(2x-3) = 6 + x</a:t>
                </a:r>
                <a:br>
                  <a:rPr lang="es-AR" sz="2400" b="1" dirty="0"/>
                </a:br>
                <a:r>
                  <a:rPr lang="es-AR" sz="2400" b="1" dirty="0"/>
                  <a:t/>
                </a:r>
                <a:br>
                  <a:rPr lang="es-AR" sz="2400" b="1" dirty="0"/>
                </a:br>
                <a:r>
                  <a:rPr lang="es-AR" sz="2400" b="1" dirty="0"/>
                  <a:t>b_ 3x – 4(2 – 3x) -16 = 5x -2(4x +3)</a:t>
                </a:r>
                <a:br>
                  <a:rPr lang="es-AR" sz="2400" b="1" dirty="0"/>
                </a:br>
                <a:r>
                  <a:rPr lang="es-AR" sz="2400" b="1" dirty="0"/>
                  <a:t/>
                </a:r>
                <a:br>
                  <a:rPr lang="es-AR" sz="2400" b="1" dirty="0"/>
                </a:br>
                <a:r>
                  <a:rPr lang="es-AR" sz="2400" b="1" dirty="0"/>
                  <a:t>c_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sz="2400" b="1" i="1">
                            <a:latin typeface="Cambria Math"/>
                          </a:rPr>
                          <m:t>𝟏</m:t>
                        </m:r>
                        <m:r>
                          <a:rPr lang="es-AR" sz="2400" b="1" i="1">
                            <a:latin typeface="Cambria Math"/>
                          </a:rPr>
                          <m:t>𝒙</m:t>
                        </m:r>
                        <m:r>
                          <a:rPr lang="es-AR" sz="2400" b="1" i="1">
                            <a:latin typeface="Cambria Math"/>
                          </a:rPr>
                          <m:t>−</m:t>
                        </m:r>
                        <m:r>
                          <a:rPr lang="es-AR" sz="24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s-AR" sz="2400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es-AR" sz="2400" b="1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sz="2400" b="1" i="1">
                            <a:latin typeface="Cambria Math"/>
                          </a:rPr>
                          <m:t>𝟏</m:t>
                        </m:r>
                        <m:r>
                          <a:rPr lang="es-AR" sz="2400" b="1" i="1">
                            <a:latin typeface="Cambria Math"/>
                          </a:rPr>
                          <m:t>𝒙</m:t>
                        </m:r>
                        <m:r>
                          <a:rPr lang="es-AR" sz="2400" b="1" i="1">
                            <a:latin typeface="Cambria Math"/>
                          </a:rPr>
                          <m:t>−</m:t>
                        </m:r>
                        <m:r>
                          <a:rPr lang="es-AR" sz="2400" b="1" i="1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s-AR" sz="2400" b="1" i="1">
                            <a:latin typeface="Cambria Math"/>
                          </a:rPr>
                          <m:t>𝟑𝟔</m:t>
                        </m:r>
                      </m:den>
                    </m:f>
                  </m:oMath>
                </a14:m>
                <a:r>
                  <a:rPr lang="es-AR" sz="24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sz="2400" b="1" i="1">
                            <a:latin typeface="Cambria Math"/>
                          </a:rPr>
                          <m:t>𝒙</m:t>
                        </m:r>
                        <m:r>
                          <a:rPr lang="es-AR" sz="2400" b="1" i="1">
                            <a:latin typeface="Cambria Math"/>
                          </a:rPr>
                          <m:t>+</m:t>
                        </m:r>
                        <m:r>
                          <a:rPr lang="es-AR" sz="2400" b="1" i="1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s-AR" sz="2400" b="1" i="1">
                            <a:latin typeface="Cambria Math"/>
                          </a:rPr>
                          <m:t>𝟗</m:t>
                        </m:r>
                      </m:den>
                    </m:f>
                  </m:oMath>
                </a14:m>
                <a:r>
                  <a:rPr lang="es-AR" sz="2400" b="1" dirty="0"/>
                  <a:t/>
                </a:r>
                <a:br>
                  <a:rPr lang="es-AR" sz="2400" b="1" dirty="0"/>
                </a:br>
                <a:r>
                  <a:rPr lang="es-AR" sz="2400" b="1" dirty="0"/>
                  <a:t/>
                </a:r>
                <a:br>
                  <a:rPr lang="es-AR" sz="2400" b="1" dirty="0"/>
                </a:br>
                <a:r>
                  <a:rPr lang="es-AR" sz="2400" b="1" dirty="0"/>
                  <a:t>d_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sz="2400" b="1" i="1">
                            <a:latin typeface="Cambria Math"/>
                          </a:rPr>
                          <m:t>𝟑</m:t>
                        </m:r>
                        <m:r>
                          <a:rPr lang="es-AR" sz="2400" b="1" i="1">
                            <a:latin typeface="Cambria Math"/>
                          </a:rPr>
                          <m:t>𝒙</m:t>
                        </m:r>
                        <m:r>
                          <a:rPr lang="es-AR" sz="2400" b="1" i="1">
                            <a:latin typeface="Cambria Math"/>
                          </a:rPr>
                          <m:t>+</m:t>
                        </m:r>
                        <m:r>
                          <a:rPr lang="es-AR" sz="24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s-AR" sz="2400" b="1" i="1"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es-AR" sz="2400" b="1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sz="2400" b="1" i="1">
                            <a:latin typeface="Cambria Math"/>
                          </a:rPr>
                          <m:t>𝟐</m:t>
                        </m:r>
                        <m:r>
                          <a:rPr lang="es-AR" sz="2400" b="1" i="1">
                            <a:latin typeface="Cambria Math"/>
                          </a:rPr>
                          <m:t>−</m:t>
                        </m:r>
                        <m:r>
                          <a:rPr lang="es-AR" sz="2400" b="1" i="1">
                            <a:latin typeface="Cambria Math"/>
                          </a:rPr>
                          <m:t>𝟒</m:t>
                        </m:r>
                        <m:r>
                          <a:rPr lang="es-AR" sz="2400" b="1" i="1">
                            <a:latin typeface="Cambria Math"/>
                          </a:rPr>
                          <m:t>𝒙</m:t>
                        </m:r>
                      </m:num>
                      <m:den>
                        <m:r>
                          <a:rPr lang="es-AR" sz="2400" b="1" i="1"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s-AR" sz="24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sz="2400" b="1" i="1">
                            <a:latin typeface="Cambria Math"/>
                          </a:rPr>
                          <m:t>−</m:t>
                        </m:r>
                        <m:r>
                          <a:rPr lang="es-AR" sz="2400" b="1" i="1">
                            <a:latin typeface="Cambria Math"/>
                          </a:rPr>
                          <m:t>𝟓</m:t>
                        </m:r>
                        <m:r>
                          <a:rPr lang="es-AR" sz="2400" b="1" i="1">
                            <a:latin typeface="Cambria Math"/>
                          </a:rPr>
                          <m:t>𝒙</m:t>
                        </m:r>
                        <m:r>
                          <a:rPr lang="es-AR" sz="2400" b="1" i="1">
                            <a:latin typeface="Cambria Math"/>
                          </a:rPr>
                          <m:t>−</m:t>
                        </m:r>
                        <m:r>
                          <a:rPr lang="es-AR" sz="2400" b="1" i="1"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es-AR" sz="2400" b="1" i="1">
                            <a:latin typeface="Cambria Math"/>
                          </a:rPr>
                          <m:t>𝟏𝟒</m:t>
                        </m:r>
                      </m:den>
                    </m:f>
                  </m:oMath>
                </a14:m>
                <a:r>
                  <a:rPr lang="es-AR" sz="2400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sz="2400" b="1" i="1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es-AR" sz="2400" b="1" i="1"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r>
                  <a:rPr lang="es-AR" sz="2400" b="1" dirty="0"/>
                  <a:t>x</a:t>
                </a:r>
                <a:br>
                  <a:rPr lang="es-AR" sz="2400" b="1" dirty="0"/>
                </a:br>
                <a:r>
                  <a:rPr lang="es-AR" sz="2400" b="1" dirty="0"/>
                  <a:t/>
                </a:r>
                <a:br>
                  <a:rPr lang="es-AR" sz="2400" b="1" dirty="0"/>
                </a:br>
                <a:r>
                  <a:rPr lang="es-AR" sz="2400" b="1" dirty="0"/>
                  <a:t>e_ 0,2x - 3,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AR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AR" sz="2400" b="1" i="1">
                            <a:latin typeface="Cambria Math"/>
                          </a:rPr>
                          <m:t>𝟏</m:t>
                        </m:r>
                      </m:e>
                    </m:acc>
                  </m:oMath>
                </a14:m>
                <a:r>
                  <a:rPr lang="es-AR" sz="2400" b="1" dirty="0"/>
                  <a:t> + 4,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AR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AR" sz="2400" b="1" i="1">
                            <a:latin typeface="Cambria Math"/>
                          </a:rPr>
                          <m:t>𝟐</m:t>
                        </m:r>
                      </m:e>
                    </m:acc>
                  </m:oMath>
                </a14:m>
                <a:r>
                  <a:rPr lang="es-AR" sz="2400" b="1" dirty="0"/>
                  <a:t> x = 0,2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s-AR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AR" sz="2400" b="1" i="1">
                            <a:latin typeface="Cambria Math"/>
                          </a:rPr>
                          <m:t>𝟓</m:t>
                        </m:r>
                      </m:e>
                    </m:acc>
                  </m:oMath>
                </a14:m>
                <a:endParaRPr lang="es-AR" sz="2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20688"/>
                <a:ext cx="8229600" cy="5904656"/>
              </a:xfrm>
              <a:blipFill rotWithShape="1">
                <a:blip r:embed="rId2"/>
                <a:stretch>
                  <a:fillRect l="-1111" t="-723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1551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AR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3_ Resolver las  siguientes operaciones con polinomios.  </a:t>
            </a:r>
          </a:p>
          <a:p>
            <a:pPr marL="0" indent="0">
              <a:buNone/>
            </a:pPr>
            <a:r>
              <a:rPr lang="es-A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A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Sean </a:t>
            </a:r>
            <a:r>
              <a:rPr lang="es-A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siguientes polinomios</a:t>
            </a:r>
            <a:r>
              <a:rPr lang="es-AR" b="1" dirty="0"/>
              <a:t> </a:t>
            </a:r>
            <a:r>
              <a:rPr lang="es-AR" b="1" dirty="0" smtClean="0"/>
              <a:t/>
            </a:r>
            <a:br>
              <a:rPr lang="es-AR" b="1" dirty="0" smtClean="0"/>
            </a:br>
            <a:r>
              <a:rPr lang="es-AR" b="1" dirty="0" smtClean="0"/>
              <a:t/>
            </a:r>
            <a:br>
              <a:rPr lang="es-AR" b="1" dirty="0" smtClean="0"/>
            </a:br>
            <a:r>
              <a:rPr lang="es-AR" b="1" dirty="0"/>
              <a:t>P(x)= 2x</a:t>
            </a:r>
            <a:r>
              <a:rPr lang="es-AR" b="1" baseline="30000" dirty="0"/>
              <a:t>4</a:t>
            </a:r>
            <a:r>
              <a:rPr lang="es-AR" b="1" dirty="0"/>
              <a:t> – 3x</a:t>
            </a:r>
            <a:r>
              <a:rPr lang="es-AR" b="1" baseline="30000" dirty="0"/>
              <a:t>2</a:t>
            </a:r>
            <a:r>
              <a:rPr lang="es-AR" b="1" dirty="0"/>
              <a:t> + 3x -2 </a:t>
            </a:r>
            <a:br>
              <a:rPr lang="es-AR" b="1" dirty="0"/>
            </a:br>
            <a:r>
              <a:rPr lang="es-AR" b="1" dirty="0"/>
              <a:t>Q(X)= -3x</a:t>
            </a:r>
            <a:r>
              <a:rPr lang="es-AR" b="1" baseline="30000" dirty="0"/>
              <a:t>3 </a:t>
            </a:r>
            <a:r>
              <a:rPr lang="es-AR" b="1" dirty="0"/>
              <a:t>+ 2x</a:t>
            </a:r>
            <a:r>
              <a:rPr lang="es-AR" b="1" baseline="30000" dirty="0"/>
              <a:t>2  </a:t>
            </a:r>
            <a:r>
              <a:rPr lang="es-AR" b="1" dirty="0"/>
              <a:t>- 5x + 3 </a:t>
            </a:r>
            <a:br>
              <a:rPr lang="es-AR" b="1" dirty="0"/>
            </a:br>
            <a:r>
              <a:rPr lang="es-AR" b="1" dirty="0"/>
              <a:t>R(x)= x</a:t>
            </a:r>
            <a:r>
              <a:rPr lang="es-AR" b="1" baseline="30000" dirty="0"/>
              <a:t>4 </a:t>
            </a:r>
            <a:r>
              <a:rPr lang="es-AR" b="1" dirty="0"/>
              <a:t>– 5x</a:t>
            </a:r>
            <a:r>
              <a:rPr lang="es-AR" b="1" baseline="30000" dirty="0"/>
              <a:t>3</a:t>
            </a:r>
            <a:r>
              <a:rPr lang="es-AR" b="1" dirty="0"/>
              <a:t> + x</a:t>
            </a:r>
            <a:r>
              <a:rPr lang="es-AR" b="1" baseline="30000" dirty="0"/>
              <a:t>2 </a:t>
            </a:r>
            <a:r>
              <a:rPr lang="es-AR" b="1" dirty="0"/>
              <a:t>- 5x – 3</a:t>
            </a:r>
            <a:endParaRPr lang="es-AR" dirty="0"/>
          </a:p>
          <a:p>
            <a:pPr marL="0" indent="0">
              <a:buNone/>
            </a:pPr>
            <a:r>
              <a:rPr lang="es-AR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AR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Resolver</a:t>
            </a:r>
            <a:r>
              <a:rPr lang="es-AR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s-AR" b="1" dirty="0"/>
              <a:t/>
            </a:r>
            <a:br>
              <a:rPr lang="es-AR" b="1" dirty="0"/>
            </a:br>
            <a:r>
              <a:rPr lang="es-AR" b="1" dirty="0"/>
              <a:t/>
            </a:r>
            <a:br>
              <a:rPr lang="es-AR" b="1" dirty="0"/>
            </a:br>
            <a:r>
              <a:rPr lang="es-AR" b="1" dirty="0"/>
              <a:t>a_ </a:t>
            </a:r>
            <a:r>
              <a:rPr lang="es-A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P(x) + Q(x)                                </a:t>
            </a:r>
            <a:r>
              <a:rPr lang="es-AR" b="1" dirty="0"/>
              <a:t>b_ </a:t>
            </a:r>
            <a:r>
              <a:rPr lang="es-A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P(x) – Q(x)                            </a:t>
            </a:r>
            <a:r>
              <a:rPr lang="es-A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A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A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b="1" dirty="0" smtClean="0"/>
              <a:t>c_ </a:t>
            </a:r>
            <a:r>
              <a:rPr lang="es-A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Q(x) – R(x</a:t>
            </a:r>
            <a:r>
              <a:rPr lang="es-A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                              </a:t>
            </a:r>
            <a:r>
              <a:rPr lang="es-AR" b="1" dirty="0" smtClean="0"/>
              <a:t>d_ </a:t>
            </a:r>
            <a:r>
              <a:rPr lang="es-A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P(x).Q(x) </a:t>
            </a:r>
            <a:r>
              <a:rPr lang="es-AR" b="1" dirty="0"/>
              <a:t/>
            </a:r>
            <a:br>
              <a:rPr lang="es-AR" b="1" dirty="0"/>
            </a:br>
            <a:r>
              <a:rPr lang="es-AR" b="1" dirty="0" smtClean="0"/>
              <a:t/>
            </a:r>
            <a:br>
              <a:rPr lang="es-AR" b="1" dirty="0" smtClean="0"/>
            </a:br>
            <a:r>
              <a:rPr lang="es-AR" b="1" dirty="0" smtClean="0"/>
              <a:t>e</a:t>
            </a:r>
            <a:r>
              <a:rPr lang="es-AR" b="1" dirty="0"/>
              <a:t>_ </a:t>
            </a:r>
            <a:r>
              <a:rPr lang="es-A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P(x).R(x)                              </a:t>
            </a:r>
            <a:r>
              <a:rPr lang="es-A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s-AR" b="1" dirty="0" smtClean="0"/>
              <a:t>f</a:t>
            </a:r>
            <a:r>
              <a:rPr lang="es-AR" b="1" dirty="0"/>
              <a:t>_ </a:t>
            </a:r>
            <a:r>
              <a:rPr lang="es-A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Q(x).R(x)</a:t>
            </a:r>
            <a:endParaRPr lang="es-AR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s-AR" b="1" dirty="0"/>
              <a:t/>
            </a:r>
            <a:br>
              <a:rPr lang="es-AR" b="1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46175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04664"/>
                <a:ext cx="8229600" cy="612068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s-AR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Sean los polinomios </a:t>
                </a:r>
                <a:r>
                  <a:rPr lang="es-AR" b="1" dirty="0"/>
                  <a:t/>
                </a:r>
                <a:br>
                  <a:rPr lang="es-AR" b="1" dirty="0"/>
                </a:br>
                <a:r>
                  <a:rPr lang="es-AR" b="1" dirty="0"/>
                  <a:t/>
                </a:r>
                <a:br>
                  <a:rPr lang="es-AR" b="1" dirty="0"/>
                </a:br>
                <a:r>
                  <a:rPr lang="es-AR" b="1" dirty="0"/>
                  <a:t>P(x)=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𝟓</m:t>
                        </m:r>
                      </m:den>
                    </m:f>
                    <m:r>
                      <a:rPr lang="es-AR" b="1" i="1">
                        <a:latin typeface="Cambria Math"/>
                      </a:rPr>
                      <m:t> </m:t>
                    </m:r>
                  </m:oMath>
                </a14:m>
                <a:r>
                  <a:rPr lang="es-AR" b="1" dirty="0"/>
                  <a:t>x</a:t>
                </a:r>
                <a:r>
                  <a:rPr lang="es-AR" b="1" baseline="30000" dirty="0"/>
                  <a:t>4</a:t>
                </a:r>
                <a:r>
                  <a:rPr lang="es-AR" b="1" dirty="0"/>
                  <a:t> - 2x</a:t>
                </a:r>
                <a:r>
                  <a:rPr lang="es-AR" b="1" baseline="30000" dirty="0"/>
                  <a:t>3</a:t>
                </a:r>
                <a:r>
                  <a:rPr lang="es-AR" b="1" dirty="0"/>
                  <a:t> + x</a:t>
                </a:r>
                <a:r>
                  <a:rPr lang="es-AR" b="1" baseline="30000" dirty="0"/>
                  <a:t>4 </a:t>
                </a:r>
                <a:r>
                  <a:rPr lang="es-AR" b="1" dirty="0"/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s-AR" b="1" dirty="0"/>
                  <a:t> x</a:t>
                </a:r>
                <a:r>
                  <a:rPr lang="es-AR" b="1" baseline="30000" dirty="0"/>
                  <a:t>3</a:t>
                </a:r>
                <a:r>
                  <a:rPr lang="es-AR" b="1" dirty="0"/>
                  <a:t> + 2 </a:t>
                </a:r>
                <a:br>
                  <a:rPr lang="es-AR" b="1" dirty="0"/>
                </a:br>
                <a:r>
                  <a:rPr lang="es-AR" b="1" dirty="0" smtClean="0"/>
                  <a:t/>
                </a:r>
                <a:br>
                  <a:rPr lang="es-AR" b="1" dirty="0" smtClean="0"/>
                </a:br>
                <a:r>
                  <a:rPr lang="es-AR" b="1" dirty="0" smtClean="0"/>
                  <a:t>Q(x</a:t>
                </a:r>
                <a:r>
                  <a:rPr lang="es-AR" b="1" dirty="0"/>
                  <a:t>)=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𝟑</m:t>
                        </m:r>
                      </m:den>
                    </m:f>
                    <m:r>
                      <a:rPr lang="es-AR" b="1" i="1">
                        <a:latin typeface="Cambria Math"/>
                      </a:rPr>
                      <m:t> </m:t>
                    </m:r>
                  </m:oMath>
                </a14:m>
                <a:r>
                  <a:rPr lang="es-AR" b="1" dirty="0"/>
                  <a:t>x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s-AR" b="1" dirty="0"/>
                  <a:t> x</a:t>
                </a:r>
                <a:r>
                  <a:rPr lang="es-AR" b="1" baseline="30000" dirty="0"/>
                  <a:t>2</a:t>
                </a:r>
                <a:r>
                  <a:rPr lang="es-AR" b="1" dirty="0"/>
                  <a:t> 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s-AR" b="1" dirty="0"/>
                  <a:t> x</a:t>
                </a:r>
                <a:r>
                  <a:rPr lang="es-AR" b="1" baseline="30000" dirty="0"/>
                  <a:t>2</a:t>
                </a:r>
                <a:r>
                  <a:rPr lang="es-AR" b="1" dirty="0"/>
                  <a:t> -</a:t>
                </a:r>
                <a14:m>
                  <m:oMath xmlns:m="http://schemas.openxmlformats.org/officeDocument/2006/math">
                    <m:r>
                      <a:rPr lang="es-AR" b="1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s-AR" b="1" i="1"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r>
                  <a:rPr lang="es-AR" b="1" dirty="0"/>
                  <a:t> x</a:t>
                </a:r>
                <a:br>
                  <a:rPr lang="es-AR" b="1" dirty="0"/>
                </a:br>
                <a:r>
                  <a:rPr lang="es-AR" b="1" dirty="0"/>
                  <a:t/>
                </a:r>
                <a:br>
                  <a:rPr lang="es-AR" b="1" dirty="0"/>
                </a:br>
                <a:r>
                  <a:rPr lang="es-AR" sz="25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Resolver: </a:t>
                </a:r>
                <a:r>
                  <a:rPr lang="es-AR" b="1" dirty="0"/>
                  <a:t/>
                </a:r>
                <a:br>
                  <a:rPr lang="es-AR" b="1" dirty="0"/>
                </a:br>
                <a:r>
                  <a:rPr lang="es-AR" b="1" dirty="0"/>
                  <a:t/>
                </a:r>
                <a:br>
                  <a:rPr lang="es-AR" b="1" dirty="0"/>
                </a:br>
                <a:r>
                  <a:rPr lang="es-AR" b="1" dirty="0"/>
                  <a:t>a_ </a:t>
                </a:r>
                <a:r>
                  <a:rPr lang="es-AR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P(x) + Q(x)    </a:t>
                </a:r>
                <a:r>
                  <a:rPr lang="es-AR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</a:t>
                </a:r>
                <a:r>
                  <a:rPr lang="es-AR" b="1" dirty="0"/>
                  <a:t>b_ </a:t>
                </a:r>
                <a:r>
                  <a:rPr lang="es-AR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Q(x) – P(x)</a:t>
                </a:r>
                <a:r>
                  <a:rPr lang="es-AR" b="1" dirty="0"/>
                  <a:t>	</a:t>
                </a:r>
                <a:r>
                  <a:rPr lang="es-AR" b="1" dirty="0" smtClean="0"/>
                  <a:t>                c</a:t>
                </a:r>
                <a:r>
                  <a:rPr lang="es-AR" b="1" dirty="0"/>
                  <a:t>_ </a:t>
                </a:r>
                <a:r>
                  <a:rPr lang="es-AR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(2).P(x)          </a:t>
                </a:r>
                <a:r>
                  <a:rPr lang="es-AR" b="1" dirty="0" smtClean="0"/>
                  <a:t/>
                </a:r>
                <a:br>
                  <a:rPr lang="es-AR" b="1" dirty="0" smtClean="0"/>
                </a:br>
                <a:r>
                  <a:rPr lang="es-AR" b="1" dirty="0" smtClean="0"/>
                  <a:t/>
                </a:r>
                <a:br>
                  <a:rPr lang="es-AR" b="1" dirty="0" smtClean="0"/>
                </a:br>
                <a:r>
                  <a:rPr lang="es-AR" b="1" dirty="0" smtClean="0"/>
                  <a:t>d</a:t>
                </a:r>
                <a:r>
                  <a:rPr lang="es-AR" b="1" dirty="0"/>
                  <a:t>_ </a:t>
                </a:r>
                <a:r>
                  <a:rPr lang="es-AR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P(x).Q(x)       </a:t>
                </a:r>
                <a:r>
                  <a:rPr lang="es-AR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</a:t>
                </a:r>
                <a:r>
                  <a:rPr lang="es-AR" b="1" dirty="0" smtClean="0"/>
                  <a:t>e</a:t>
                </a:r>
                <a:r>
                  <a:rPr lang="es-AR" b="1" dirty="0"/>
                  <a:t>_ </a:t>
                </a:r>
                <a:r>
                  <a:rPr lang="es-AR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P(x).Q(X) + P(X)</a:t>
                </a:r>
                <a:r>
                  <a:rPr lang="es-AR" b="1" dirty="0"/>
                  <a:t/>
                </a:r>
                <a:br>
                  <a:rPr lang="es-AR" b="1" dirty="0"/>
                </a:br>
                <a:r>
                  <a:rPr lang="es-AR" b="1" dirty="0"/>
                  <a:t/>
                </a:r>
                <a:br>
                  <a:rPr lang="es-AR" b="1" dirty="0"/>
                </a:br>
                <a:r>
                  <a:rPr lang="es-AR" b="1" dirty="0"/>
                  <a:t>4_Multiplicar los siguientes polinomios: </a:t>
                </a:r>
                <a:br>
                  <a:rPr lang="es-AR" b="1" dirty="0"/>
                </a:br>
                <a:r>
                  <a:rPr lang="es-AR" b="1" dirty="0"/>
                  <a:t/>
                </a:r>
                <a:br>
                  <a:rPr lang="es-AR" b="1" dirty="0"/>
                </a:br>
                <a:r>
                  <a:rPr lang="es-AR" b="1" dirty="0"/>
                  <a:t>a_  </a:t>
                </a:r>
                <a:r>
                  <a:rPr lang="es-AR" dirty="0"/>
                  <a:t>(– 3a</a:t>
                </a:r>
                <a:r>
                  <a:rPr lang="es-AR" baseline="30000" dirty="0"/>
                  <a:t>3</a:t>
                </a:r>
                <a:r>
                  <a:rPr lang="es-AR" dirty="0"/>
                  <a:t>b – 3ab</a:t>
                </a:r>
                <a:r>
                  <a:rPr lang="es-AR" baseline="30000" dirty="0"/>
                  <a:t>3</a:t>
                </a:r>
                <a:r>
                  <a:rPr lang="es-AR" dirty="0"/>
                  <a:t>). (2a + 3b</a:t>
                </a:r>
                <a:r>
                  <a:rPr lang="es-AR" baseline="30000" dirty="0"/>
                  <a:t>2</a:t>
                </a:r>
                <a:r>
                  <a:rPr lang="es-AR" dirty="0"/>
                  <a:t>) = </a:t>
                </a:r>
                <a:r>
                  <a:rPr lang="es-AR" dirty="0" smtClean="0"/>
                  <a:t/>
                </a:r>
                <a:br>
                  <a:rPr lang="es-AR" dirty="0" smtClean="0"/>
                </a:br>
                <a:r>
                  <a:rPr lang="es-AR" dirty="0" smtClean="0"/>
                  <a:t/>
                </a:r>
                <a:br>
                  <a:rPr lang="es-AR" dirty="0" smtClean="0"/>
                </a:br>
                <a:r>
                  <a:rPr lang="es-AR" b="1" dirty="0" smtClean="0"/>
                  <a:t>b_  </a:t>
                </a:r>
                <a:r>
                  <a:rPr lang="es-AR" dirty="0" smtClean="0"/>
                  <a:t>(5a</a:t>
                </a:r>
                <a:r>
                  <a:rPr lang="es-AR" baseline="30000" dirty="0" smtClean="0"/>
                  <a:t>3</a:t>
                </a:r>
                <a:r>
                  <a:rPr lang="es-AR" dirty="0" smtClean="0"/>
                  <a:t>x</a:t>
                </a:r>
                <a:r>
                  <a:rPr lang="es-AR" baseline="30000" dirty="0" smtClean="0"/>
                  <a:t>4</a:t>
                </a:r>
                <a:r>
                  <a:rPr lang="es-AR" dirty="0" smtClean="0"/>
                  <a:t> + 3b</a:t>
                </a:r>
                <a:r>
                  <a:rPr lang="es-AR" baseline="30000" dirty="0" smtClean="0"/>
                  <a:t>6</a:t>
                </a:r>
                <a:r>
                  <a:rPr lang="es-AR" dirty="0" smtClean="0"/>
                  <a:t>y</a:t>
                </a:r>
                <a:r>
                  <a:rPr lang="es-AR" baseline="30000" dirty="0" smtClean="0"/>
                  <a:t>2</a:t>
                </a:r>
                <a:r>
                  <a:rPr lang="es-AR" dirty="0" smtClean="0"/>
                  <a:t>). (4x</a:t>
                </a:r>
                <a:r>
                  <a:rPr lang="es-AR" baseline="30000" dirty="0" smtClean="0"/>
                  <a:t>3</a:t>
                </a:r>
                <a:r>
                  <a:rPr lang="es-AR" dirty="0" smtClean="0"/>
                  <a:t> – 2y</a:t>
                </a:r>
                <a:r>
                  <a:rPr lang="es-AR" baseline="30000" dirty="0" smtClean="0"/>
                  <a:t>2</a:t>
                </a:r>
                <a:r>
                  <a:rPr lang="es-AR" dirty="0" smtClean="0"/>
                  <a:t>) =</a:t>
                </a:r>
                <a:r>
                  <a:rPr lang="es-AR" dirty="0"/>
                  <a:t/>
                </a:r>
                <a:br>
                  <a:rPr lang="es-AR" dirty="0"/>
                </a:br>
                <a:r>
                  <a:rPr lang="es-AR" b="1" dirty="0"/>
                  <a:t/>
                </a:r>
                <a:br>
                  <a:rPr lang="es-AR" b="1" dirty="0"/>
                </a:br>
                <a:endParaRPr lang="es-AR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04664"/>
                <a:ext cx="8229600" cy="6120680"/>
              </a:xfrm>
              <a:blipFill rotWithShape="1">
                <a:blip r:embed="rId2"/>
                <a:stretch>
                  <a:fillRect l="-1185" t="-996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2814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640"/>
            <a:ext cx="8435280" cy="6552728"/>
          </a:xfrm>
        </p:spPr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es-A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A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sz="3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s-AR" sz="3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Aplicar la Regla del cuadrado de un binomio: </a:t>
            </a:r>
            <a:r>
              <a:rPr lang="es-AR" b="1" dirty="0"/>
              <a:t/>
            </a:r>
            <a:br>
              <a:rPr lang="es-AR" b="1" dirty="0"/>
            </a:br>
            <a:r>
              <a:rPr lang="es-AR" b="1" dirty="0"/>
              <a:t/>
            </a:r>
            <a:br>
              <a:rPr lang="es-AR" b="1" dirty="0"/>
            </a:br>
            <a:r>
              <a:rPr lang="es-AR" b="1" dirty="0" smtClean="0"/>
              <a:t/>
            </a:r>
            <a:br>
              <a:rPr lang="es-AR" b="1" dirty="0" smtClean="0"/>
            </a:br>
            <a:r>
              <a:rPr lang="es-AR" dirty="0" smtClean="0"/>
              <a:t>a</a:t>
            </a:r>
            <a:r>
              <a:rPr lang="es-AR" dirty="0"/>
              <a:t>_ 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(4x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– 2y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AR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AR" dirty="0"/>
              <a:t>b_ 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(– 5a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+ 3y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  </a:t>
            </a:r>
            <a:r>
              <a:rPr lang="es-AR" baseline="30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AR" dirty="0"/>
              <a:t>c_ 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(– 3x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– 8)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AR" dirty="0"/>
              <a:t> 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 </a:t>
            </a:r>
            <a:r>
              <a:rPr lang="es-A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nuevo:</a:t>
            </a:r>
            <a:r>
              <a:rPr lang="es-A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b="1" dirty="0"/>
              <a:t/>
            </a:r>
            <a:br>
              <a:rPr lang="es-AR" b="1" dirty="0"/>
            </a:br>
            <a:r>
              <a:rPr lang="es-AR" b="1" dirty="0" smtClean="0"/>
              <a:t/>
            </a:r>
            <a:br>
              <a:rPr lang="es-AR" b="1" dirty="0" smtClean="0"/>
            </a:br>
            <a:r>
              <a:rPr lang="es-AR" dirty="0" smtClean="0">
                <a:latin typeface="Arial Narrow" pitchFamily="34" charset="0"/>
              </a:rPr>
              <a:t>Cuando </a:t>
            </a:r>
            <a:r>
              <a:rPr lang="es-AR" dirty="0">
                <a:latin typeface="Arial Narrow" pitchFamily="34" charset="0"/>
              </a:rPr>
              <a:t>multiplicamos </a:t>
            </a:r>
            <a:r>
              <a:rPr lang="es-AR" b="1" dirty="0" smtClean="0">
                <a:latin typeface="Arial Narrow" pitchFamily="34" charset="0"/>
              </a:rPr>
              <a:t>tres </a:t>
            </a:r>
            <a:r>
              <a:rPr lang="es-AR" b="1" dirty="0">
                <a:latin typeface="Arial Narrow" pitchFamily="34" charset="0"/>
              </a:rPr>
              <a:t>binomios iguales</a:t>
            </a:r>
            <a:r>
              <a:rPr lang="es-AR" dirty="0">
                <a:latin typeface="Arial Narrow" pitchFamily="34" charset="0"/>
              </a:rPr>
              <a:t> (que es el cubo de un binomio), en vez de desarrollarlos mediante la multiplicación, se utilizan para ahorrar tiempo las fórmulas de productos </a:t>
            </a:r>
            <a:r>
              <a:rPr lang="es-AR" dirty="0" smtClean="0">
                <a:latin typeface="Arial Narrow" pitchFamily="34" charset="0"/>
              </a:rPr>
              <a:t>notables y</a:t>
            </a:r>
            <a:r>
              <a:rPr lang="es-AR" dirty="0">
                <a:latin typeface="Arial Narrow" pitchFamily="34" charset="0"/>
              </a:rPr>
              <a:t> llegar al resultado más directamente. </a:t>
            </a:r>
            <a:r>
              <a:rPr lang="es-AR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Por ejemplo:</a:t>
            </a:r>
          </a:p>
          <a:p>
            <a:pPr marL="0" indent="0">
              <a:buNone/>
            </a:pPr>
            <a:r>
              <a:rPr lang="es-AR" b="1" dirty="0"/>
              <a:t/>
            </a:r>
            <a:br>
              <a:rPr lang="es-AR" b="1" dirty="0"/>
            </a:br>
            <a:r>
              <a:rPr lang="es-AR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AR" b="1" dirty="0" err="1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a+b</a:t>
            </a:r>
            <a:r>
              <a:rPr lang="es-AR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s-AR" b="1" baseline="300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AR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a</a:t>
            </a:r>
            <a:r>
              <a:rPr lang="es-AR" b="1" baseline="300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AR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+ 3a</a:t>
            </a:r>
            <a:r>
              <a:rPr lang="es-AR" b="1" baseline="300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AR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+ 3ab</a:t>
            </a:r>
            <a:r>
              <a:rPr lang="es-AR" b="1" baseline="300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es-AR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b</a:t>
            </a:r>
            <a:r>
              <a:rPr lang="es-AR" b="1" baseline="300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AR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► </a:t>
            </a:r>
            <a:r>
              <a:rPr lang="es-AR" b="1" dirty="0">
                <a:solidFill>
                  <a:srgbClr val="FF0000"/>
                </a:solidFill>
              </a:rPr>
              <a:t>(3 +</a:t>
            </a:r>
            <a:r>
              <a:rPr lang="es-AR" b="1" dirty="0" smtClean="0">
                <a:solidFill>
                  <a:srgbClr val="FF0000"/>
                </a:solidFill>
              </a:rPr>
              <a:t>x</a:t>
            </a:r>
            <a:r>
              <a:rPr lang="es-AR" b="1" baseline="30000" dirty="0" smtClean="0">
                <a:solidFill>
                  <a:srgbClr val="FF0000"/>
                </a:solidFill>
              </a:rPr>
              <a:t>2</a:t>
            </a:r>
            <a:r>
              <a:rPr lang="es-AR" b="1" dirty="0" smtClean="0">
                <a:solidFill>
                  <a:srgbClr val="FF0000"/>
                </a:solidFill>
              </a:rPr>
              <a:t>)</a:t>
            </a:r>
            <a:r>
              <a:rPr lang="es-AR" b="1" dirty="0" smtClean="0">
                <a:solidFill>
                  <a:srgbClr val="FF0000"/>
                </a:solidFill>
                <a:latin typeface="Calibri"/>
                <a:cs typeface="Calibri"/>
              </a:rPr>
              <a:t>³</a:t>
            </a:r>
            <a:r>
              <a:rPr lang="es-AR" b="1" dirty="0" smtClean="0"/>
              <a:t> </a:t>
            </a:r>
            <a:r>
              <a:rPr lang="es-AR" b="1" dirty="0"/>
              <a:t>= 3</a:t>
            </a:r>
            <a:r>
              <a:rPr lang="es-AR" b="1" baseline="30000" dirty="0"/>
              <a:t>3 </a:t>
            </a:r>
            <a:r>
              <a:rPr lang="es-AR" b="1" dirty="0"/>
              <a:t>+ 3.3</a:t>
            </a:r>
            <a:r>
              <a:rPr lang="es-AR" b="1" baseline="30000" dirty="0"/>
              <a:t>2</a:t>
            </a:r>
            <a:r>
              <a:rPr lang="es-AR" b="1" dirty="0"/>
              <a:t>.x</a:t>
            </a:r>
            <a:r>
              <a:rPr lang="es-AR" b="1" baseline="30000" dirty="0"/>
              <a:t>2</a:t>
            </a:r>
            <a:r>
              <a:rPr lang="es-AR" b="1" dirty="0"/>
              <a:t> + 3.3.(x</a:t>
            </a:r>
            <a:r>
              <a:rPr lang="es-AR" b="1" baseline="30000" dirty="0"/>
              <a:t>2</a:t>
            </a:r>
            <a:r>
              <a:rPr lang="es-AR" b="1" dirty="0"/>
              <a:t>)</a:t>
            </a:r>
            <a:r>
              <a:rPr lang="es-AR" b="1" baseline="30000" dirty="0"/>
              <a:t>2</a:t>
            </a:r>
            <a:r>
              <a:rPr lang="es-AR" b="1" dirty="0"/>
              <a:t> + (x</a:t>
            </a:r>
            <a:r>
              <a:rPr lang="es-AR" b="1" baseline="30000" dirty="0"/>
              <a:t>2</a:t>
            </a:r>
            <a:r>
              <a:rPr lang="es-AR" b="1" dirty="0"/>
              <a:t>)</a:t>
            </a:r>
            <a:r>
              <a:rPr lang="es-AR" b="1" baseline="30000" dirty="0"/>
              <a:t>3</a:t>
            </a:r>
            <a:r>
              <a:rPr lang="es-AR" dirty="0"/>
              <a:t> </a:t>
            </a:r>
            <a:r>
              <a:rPr lang="es-AR" b="1" dirty="0"/>
              <a:t>= </a:t>
            </a:r>
            <a:r>
              <a:rPr lang="es-AR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 +27x</a:t>
            </a:r>
            <a:r>
              <a:rPr lang="es-AR" b="1" baseline="30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AR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+ 9x</a:t>
            </a:r>
            <a:r>
              <a:rPr lang="es-AR" b="1" baseline="30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s-AR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s-A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s-AR" b="1" baseline="30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  </a:t>
            </a:r>
            <a:r>
              <a:rPr lang="es-AR" baseline="30000" dirty="0"/>
              <a:t/>
            </a:r>
            <a:br>
              <a:rPr lang="es-AR" baseline="30000" dirty="0"/>
            </a:br>
            <a:r>
              <a:rPr lang="es-AR" dirty="0"/>
              <a:t/>
            </a:r>
            <a:br>
              <a:rPr lang="es-AR" dirty="0"/>
            </a:br>
            <a:r>
              <a:rPr lang="es-AR" b="1" dirty="0"/>
              <a:t>► (-3x – 5x</a:t>
            </a:r>
            <a:r>
              <a:rPr lang="es-AR" b="1" baseline="30000" dirty="0"/>
              <a:t>3</a:t>
            </a:r>
            <a:r>
              <a:rPr lang="es-AR" b="1" dirty="0"/>
              <a:t>) = (-3x)</a:t>
            </a:r>
            <a:r>
              <a:rPr lang="es-AR" b="1" baseline="30000" dirty="0"/>
              <a:t>3</a:t>
            </a:r>
            <a:r>
              <a:rPr lang="es-AR" b="1" dirty="0"/>
              <a:t> +3.(-3x)</a:t>
            </a:r>
            <a:r>
              <a:rPr lang="es-AR" b="1" baseline="30000" dirty="0"/>
              <a:t>2</a:t>
            </a:r>
            <a:r>
              <a:rPr lang="es-AR" b="1" dirty="0"/>
              <a:t>.(-5x</a:t>
            </a:r>
            <a:r>
              <a:rPr lang="es-AR" b="1" baseline="30000" dirty="0"/>
              <a:t>3</a:t>
            </a:r>
            <a:r>
              <a:rPr lang="es-AR" b="1" dirty="0" smtClean="0"/>
              <a:t>)+ 3</a:t>
            </a:r>
            <a:r>
              <a:rPr lang="es-AR" b="1" dirty="0"/>
              <a:t>(-3x).(-5x</a:t>
            </a:r>
            <a:r>
              <a:rPr lang="es-AR" b="1" baseline="30000" dirty="0"/>
              <a:t>3</a:t>
            </a:r>
            <a:r>
              <a:rPr lang="es-AR" b="1" dirty="0"/>
              <a:t>)</a:t>
            </a:r>
            <a:r>
              <a:rPr lang="es-AR" b="1" baseline="30000" dirty="0"/>
              <a:t>2</a:t>
            </a:r>
            <a:r>
              <a:rPr lang="es-AR" b="1" dirty="0" smtClean="0"/>
              <a:t>+ (-</a:t>
            </a:r>
            <a:r>
              <a:rPr lang="es-AR" b="1" dirty="0"/>
              <a:t>5x</a:t>
            </a:r>
            <a:r>
              <a:rPr lang="es-AR" b="1" baseline="30000" dirty="0"/>
              <a:t>3</a:t>
            </a:r>
            <a:r>
              <a:rPr lang="es-AR" b="1" dirty="0"/>
              <a:t>)</a:t>
            </a:r>
            <a:r>
              <a:rPr lang="es-AR" b="1" baseline="30000" dirty="0"/>
              <a:t>3</a:t>
            </a:r>
            <a:r>
              <a:rPr lang="es-AR" b="1" dirty="0"/>
              <a:t> =</a:t>
            </a:r>
            <a:r>
              <a:rPr lang="es-AR" dirty="0"/>
              <a:t> 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-</a:t>
            </a:r>
            <a:r>
              <a:rPr lang="es-AR" b="1" dirty="0" smtClean="0"/>
              <a:t>27x</a:t>
            </a:r>
            <a:r>
              <a:rPr lang="es-AR" b="1" baseline="30000" dirty="0" smtClean="0"/>
              <a:t>3</a:t>
            </a:r>
            <a:r>
              <a:rPr lang="es-AR" b="1" dirty="0" smtClean="0"/>
              <a:t>+ 3.9x</a:t>
            </a:r>
            <a:r>
              <a:rPr lang="es-AR" b="1" baseline="30000" dirty="0" smtClean="0"/>
              <a:t>2</a:t>
            </a:r>
            <a:r>
              <a:rPr lang="es-AR" b="1" dirty="0"/>
              <a:t>.(-5x</a:t>
            </a:r>
            <a:r>
              <a:rPr lang="es-AR" b="1" baseline="30000" dirty="0"/>
              <a:t>3</a:t>
            </a:r>
            <a:r>
              <a:rPr lang="es-AR" b="1" dirty="0" smtClean="0"/>
              <a:t>)+ (-</a:t>
            </a:r>
            <a:r>
              <a:rPr lang="es-AR" b="1" dirty="0"/>
              <a:t>9x).(-5x</a:t>
            </a:r>
            <a:r>
              <a:rPr lang="es-AR" b="1" baseline="30000" dirty="0"/>
              <a:t>6</a:t>
            </a:r>
            <a:r>
              <a:rPr lang="es-AR" b="1" dirty="0" smtClean="0"/>
              <a:t>)+ (-</a:t>
            </a:r>
            <a:r>
              <a:rPr lang="es-AR" b="1" dirty="0"/>
              <a:t>125x</a:t>
            </a:r>
            <a:r>
              <a:rPr lang="es-AR" b="1" baseline="30000" dirty="0"/>
              <a:t>9</a:t>
            </a:r>
            <a:r>
              <a:rPr lang="es-AR" b="1" dirty="0"/>
              <a:t>)=</a:t>
            </a:r>
            <a:r>
              <a:rPr lang="es-AR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-27x³ -135x⁵ + 45x⁷ -125x⁹</a:t>
            </a:r>
          </a:p>
          <a:p>
            <a:pPr marL="0" indent="0">
              <a:buNone/>
            </a:pPr>
            <a:r>
              <a:rPr lang="es-AR" dirty="0"/>
              <a:t/>
            </a:r>
            <a:br>
              <a:rPr lang="es-AR" dirty="0"/>
            </a:b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08771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es-A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6_ Aplicar la Regla del cubo de un binomio:</a:t>
            </a:r>
            <a:r>
              <a:rPr lang="es-AR" b="1" dirty="0"/>
              <a:t/>
            </a:r>
            <a:br>
              <a:rPr lang="es-AR" b="1" dirty="0"/>
            </a:br>
            <a:r>
              <a:rPr lang="es-AR" b="1" dirty="0"/>
              <a:t/>
            </a:r>
            <a:br>
              <a:rPr lang="es-AR" b="1" dirty="0"/>
            </a:br>
            <a:r>
              <a:rPr lang="es-AR" b="1" dirty="0"/>
              <a:t>a_ 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(2a – 3b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es-A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es-AR" b="1" dirty="0"/>
              <a:t>b_ 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(– 3x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s-A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+ 8)</a:t>
            </a:r>
            <a:r>
              <a:rPr lang="es-AR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AR" b="1" dirty="0"/>
              <a:t/>
            </a:r>
            <a:br>
              <a:rPr lang="es-AR" b="1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279055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65</Words>
  <Application>Microsoft Office PowerPoint</Application>
  <PresentationFormat>Presentación en pantalla (4:3)</PresentationFormat>
  <Paragraphs>18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Arial Narrow</vt:lpstr>
      <vt:lpstr>Calibri</vt:lpstr>
      <vt:lpstr>Cambria Math</vt:lpstr>
      <vt:lpstr>Tema de Office</vt:lpstr>
      <vt:lpstr>Presentación de PowerPoint</vt:lpstr>
      <vt:lpstr>Ejercicios resueltos por el profesor</vt:lpstr>
      <vt:lpstr>Presentación de PowerPoint</vt:lpstr>
      <vt:lpstr>Presentación de PowerPoint</vt:lpstr>
      <vt:lpstr>Cuadrado de un binomio según regla</vt:lpstr>
      <vt:lpstr>Seguimos con Operaciones combinadas con racionales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Usuario</cp:lastModifiedBy>
  <cp:revision>11</cp:revision>
  <dcterms:created xsi:type="dcterms:W3CDTF">2020-09-14T15:15:17Z</dcterms:created>
  <dcterms:modified xsi:type="dcterms:W3CDTF">2020-09-14T22:20:03Z</dcterms:modified>
</cp:coreProperties>
</file>