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71" r:id="rId3"/>
    <p:sldId id="273" r:id="rId4"/>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4" r:id="rId20"/>
    <p:sldId id="276" r:id="rId21"/>
    <p:sldId id="277" r:id="rId22"/>
    <p:sldId id="278" r:id="rId2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22" autoAdjust="0"/>
  </p:normalViewPr>
  <p:slideViewPr>
    <p:cSldViewPr>
      <p:cViewPr varScale="1">
        <p:scale>
          <a:sx n="84" d="100"/>
          <a:sy n="84" d="100"/>
        </p:scale>
        <p:origin x="96" y="5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1399357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29260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46325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899139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286076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99668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149450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427046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561498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3272092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1DD36F0-AC89-4526-848A-567938D2598A}"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CFB8D6A6-6742-4CCC-B397-7D21A5E858AB}" type="slidenum">
              <a:rPr lang="es-AR" smtClean="0"/>
              <a:t>‹Nº›</a:t>
            </a:fld>
            <a:endParaRPr lang="es-AR"/>
          </a:p>
        </p:txBody>
      </p:sp>
    </p:spTree>
    <p:extLst>
      <p:ext uri="{BB962C8B-B14F-4D97-AF65-F5344CB8AC3E}">
        <p14:creationId xmlns:p14="http://schemas.microsoft.com/office/powerpoint/2010/main" val="1687695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D36F0-AC89-4526-848A-567938D2598A}" type="datetimeFigureOut">
              <a:rPr lang="es-AR" smtClean="0"/>
              <a:t>14/09/2020</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B8D6A6-6742-4CCC-B397-7D21A5E858AB}" type="slidenum">
              <a:rPr lang="es-AR" smtClean="0"/>
              <a:t>‹Nº›</a:t>
            </a:fld>
            <a:endParaRPr lang="es-AR"/>
          </a:p>
        </p:txBody>
      </p:sp>
    </p:spTree>
    <p:extLst>
      <p:ext uri="{BB962C8B-B14F-4D97-AF65-F5344CB8AC3E}">
        <p14:creationId xmlns:p14="http://schemas.microsoft.com/office/powerpoint/2010/main" val="391229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drive.google.com/file/d/1a8_5LcxmiLwVYfA7eA7jimoGiHMu879G/view?usp=sharin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rive.google.com/file/d/1aNZ-LQvoNtJUFhoBGkVPxv2I1ga7DTRF/view?usp=sharing"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s://drive.google.com/file/d/1aAKrWb2Ne2jCIyG_F0zxz0EsJfoag4nL/view?usp=sharing"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agGXV4vA7LUm3uHdDbntWIDDvNdq5vfo/view?usp=sharin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rive.google.com/file/d/1ajYQ8DtoPCYFDYsawTuuwXbi95wQU9xF/view?usp=sharin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lnSpcReduction="10000"/>
          </a:bodyPr>
          <a:lstStyle/>
          <a:p>
            <a:pPr marL="0" indent="0">
              <a:buNone/>
            </a:pPr>
            <a:r>
              <a:rPr lang="es-AR" sz="4400" b="1" dirty="0">
                <a:solidFill>
                  <a:schemeClr val="accent3">
                    <a:lumMod val="75000"/>
                  </a:schemeClr>
                </a:solidFill>
                <a:effectLst>
                  <a:outerShdw blurRad="38100" dist="38100" dir="2700000" algn="tl">
                    <a:srgbClr val="000000">
                      <a:alpha val="43137"/>
                    </a:srgbClr>
                  </a:outerShdw>
                </a:effectLst>
              </a:rPr>
              <a:t>TRABAJO PRACTICO N° </a:t>
            </a:r>
            <a:r>
              <a:rPr lang="es-AR" sz="4400" b="1" dirty="0" smtClean="0">
                <a:solidFill>
                  <a:schemeClr val="accent3">
                    <a:lumMod val="75000"/>
                  </a:schemeClr>
                </a:solidFill>
                <a:effectLst>
                  <a:outerShdw blurRad="38100" dist="38100" dir="2700000" algn="tl">
                    <a:srgbClr val="000000">
                      <a:alpha val="43137"/>
                    </a:srgbClr>
                  </a:outerShdw>
                </a:effectLst>
              </a:rPr>
              <a:t>7</a:t>
            </a:r>
            <a:r>
              <a:rPr lang="es-AR" dirty="0"/>
              <a:t/>
            </a:r>
            <a:br>
              <a:rPr lang="es-AR" dirty="0"/>
            </a:br>
            <a:r>
              <a:rPr lang="es-AR" dirty="0"/>
              <a:t/>
            </a:r>
            <a:br>
              <a:rPr lang="es-AR" dirty="0"/>
            </a:br>
            <a:r>
              <a:rPr lang="es-AR" dirty="0">
                <a:solidFill>
                  <a:srgbClr val="0070C0"/>
                </a:solidFill>
                <a:effectLst>
                  <a:outerShdw blurRad="38100" dist="38100" dir="2700000" algn="tl">
                    <a:srgbClr val="000000">
                      <a:alpha val="43137"/>
                    </a:srgbClr>
                  </a:outerShdw>
                </a:effectLst>
              </a:rPr>
              <a:t>Curso</a:t>
            </a:r>
            <a:r>
              <a:rPr lang="es-AR">
                <a:solidFill>
                  <a:srgbClr val="0070C0"/>
                </a:solidFill>
                <a:effectLst>
                  <a:outerShdw blurRad="38100" dist="38100" dir="2700000" algn="tl">
                    <a:srgbClr val="000000">
                      <a:alpha val="43137"/>
                    </a:srgbClr>
                  </a:outerShdw>
                </a:effectLst>
              </a:rPr>
              <a:t>: </a:t>
            </a:r>
            <a:r>
              <a:rPr lang="es-AR" smtClean="0">
                <a:solidFill>
                  <a:srgbClr val="0070C0"/>
                </a:solidFill>
                <a:effectLst>
                  <a:outerShdw blurRad="38100" dist="38100" dir="2700000" algn="tl">
                    <a:srgbClr val="000000">
                      <a:alpha val="43137"/>
                    </a:srgbClr>
                  </a:outerShdw>
                </a:effectLst>
              </a:rPr>
              <a:t>1B</a:t>
            </a:r>
            <a:r>
              <a:rPr lang="es-AR" dirty="0"/>
              <a:t/>
            </a:r>
            <a:br>
              <a:rPr lang="es-AR" dirty="0"/>
            </a:br>
            <a:r>
              <a:rPr lang="es-AR" dirty="0"/>
              <a:t/>
            </a:r>
            <a:br>
              <a:rPr lang="es-AR" dirty="0"/>
            </a:br>
            <a:r>
              <a:rPr lang="es-AR" dirty="0">
                <a:effectLst>
                  <a:outerShdw blurRad="38100" dist="38100" dir="2700000" algn="tl">
                    <a:srgbClr val="000000">
                      <a:alpha val="43137"/>
                    </a:srgbClr>
                  </a:outerShdw>
                </a:effectLst>
              </a:rPr>
              <a:t>Temas: </a:t>
            </a:r>
            <a:r>
              <a:rPr lang="es-AR" dirty="0" smtClean="0">
                <a:effectLst>
                  <a:outerShdw blurRad="38100" dist="38100" dir="2700000" algn="tl">
                    <a:srgbClr val="000000">
                      <a:alpha val="43137"/>
                    </a:srgbClr>
                  </a:outerShdw>
                </a:effectLst>
              </a:rPr>
              <a:t/>
            </a:r>
            <a:br>
              <a:rPr lang="es-AR" dirty="0" smtClean="0">
                <a:effectLst>
                  <a:outerShdw blurRad="38100" dist="38100" dir="2700000" algn="tl">
                    <a:srgbClr val="000000">
                      <a:alpha val="43137"/>
                    </a:srgbClr>
                  </a:outerShdw>
                </a:effectLst>
              </a:rPr>
            </a:br>
            <a:r>
              <a:rPr lang="es-AR" dirty="0" smtClean="0">
                <a:effectLst>
                  <a:outerShdw blurRad="38100" dist="38100" dir="2700000" algn="tl">
                    <a:srgbClr val="000000">
                      <a:alpha val="43137"/>
                    </a:srgbClr>
                  </a:outerShdw>
                </a:effectLst>
              </a:rPr>
              <a:t>_ Números enteros</a:t>
            </a:r>
            <a:r>
              <a:rPr lang="es-AR" dirty="0"/>
              <a:t/>
            </a:r>
            <a:br>
              <a:rPr lang="es-AR" dirty="0"/>
            </a:br>
            <a:r>
              <a:rPr lang="es-AR" dirty="0">
                <a:effectLst>
                  <a:outerShdw blurRad="38100" dist="38100" dir="2700000" algn="tl">
                    <a:srgbClr val="000000">
                      <a:alpha val="43137"/>
                    </a:srgbClr>
                  </a:outerShdw>
                </a:effectLst>
              </a:rPr>
              <a:t>_ </a:t>
            </a:r>
            <a:r>
              <a:rPr lang="es-AR" dirty="0" smtClean="0">
                <a:effectLst>
                  <a:outerShdw blurRad="38100" dist="38100" dir="2700000" algn="tl">
                    <a:srgbClr val="000000">
                      <a:alpha val="43137"/>
                    </a:srgbClr>
                  </a:outerShdw>
                </a:effectLst>
              </a:rPr>
              <a:t>Propiedades de Potencias y Raíces</a:t>
            </a:r>
            <a:r>
              <a:rPr lang="es-AR" dirty="0">
                <a:effectLst>
                  <a:outerShdw blurRad="38100" dist="38100" dir="2700000" algn="tl">
                    <a:srgbClr val="000000">
                      <a:alpha val="43137"/>
                    </a:srgbClr>
                  </a:outerShdw>
                </a:effectLst>
              </a:rPr>
              <a:t/>
            </a:r>
            <a:br>
              <a:rPr lang="es-AR" dirty="0">
                <a:effectLst>
                  <a:outerShdw blurRad="38100" dist="38100" dir="2700000" algn="tl">
                    <a:srgbClr val="000000">
                      <a:alpha val="43137"/>
                    </a:srgbClr>
                  </a:outerShdw>
                </a:effectLst>
              </a:rPr>
            </a:br>
            <a:r>
              <a:rPr lang="es-AR" dirty="0">
                <a:effectLst>
                  <a:outerShdw blurRad="38100" dist="38100" dir="2700000" algn="tl">
                    <a:srgbClr val="000000">
                      <a:alpha val="43137"/>
                    </a:srgbClr>
                  </a:outerShdw>
                </a:effectLst>
              </a:rPr>
              <a:t>_ </a:t>
            </a:r>
            <a:r>
              <a:rPr lang="es-AR" dirty="0" smtClean="0">
                <a:effectLst>
                  <a:outerShdw blurRad="38100" dist="38100" dir="2700000" algn="tl">
                    <a:srgbClr val="000000">
                      <a:alpha val="43137"/>
                    </a:srgbClr>
                  </a:outerShdw>
                </a:effectLst>
              </a:rPr>
              <a:t>Operaciones Combinadas</a:t>
            </a:r>
            <a:r>
              <a:rPr lang="es-AR" dirty="0">
                <a:effectLst>
                  <a:outerShdw blurRad="38100" dist="38100" dir="2700000" algn="tl">
                    <a:srgbClr val="000000">
                      <a:alpha val="43137"/>
                    </a:srgbClr>
                  </a:outerShdw>
                </a:effectLst>
              </a:rPr>
              <a:t/>
            </a:r>
            <a:br>
              <a:rPr lang="es-AR" dirty="0">
                <a:effectLst>
                  <a:outerShdw blurRad="38100" dist="38100" dir="2700000" algn="tl">
                    <a:srgbClr val="000000">
                      <a:alpha val="43137"/>
                    </a:srgbClr>
                  </a:outerShdw>
                </a:effectLst>
              </a:rPr>
            </a:br>
            <a:r>
              <a:rPr lang="es-AR" dirty="0">
                <a:effectLst>
                  <a:outerShdw blurRad="38100" dist="38100" dir="2700000" algn="tl">
                    <a:srgbClr val="000000">
                      <a:alpha val="43137"/>
                    </a:srgbClr>
                  </a:outerShdw>
                </a:effectLst>
              </a:rPr>
              <a:t>_ </a:t>
            </a:r>
            <a:r>
              <a:rPr lang="es-AR" dirty="0" smtClean="0">
                <a:effectLst>
                  <a:outerShdw blurRad="38100" dist="38100" dir="2700000" algn="tl">
                    <a:srgbClr val="000000">
                      <a:alpha val="43137"/>
                    </a:srgbClr>
                  </a:outerShdw>
                </a:effectLst>
              </a:rPr>
              <a:t>Criterios de Divisibilidad</a:t>
            </a:r>
            <a:r>
              <a:rPr lang="es-AR" dirty="0">
                <a:effectLst>
                  <a:outerShdw blurRad="38100" dist="38100" dir="2700000" algn="tl">
                    <a:srgbClr val="000000">
                      <a:alpha val="43137"/>
                    </a:srgbClr>
                  </a:outerShdw>
                </a:effectLst>
              </a:rPr>
              <a:t/>
            </a:r>
            <a:br>
              <a:rPr lang="es-AR" dirty="0">
                <a:effectLst>
                  <a:outerShdw blurRad="38100" dist="38100" dir="2700000" algn="tl">
                    <a:srgbClr val="000000">
                      <a:alpha val="43137"/>
                    </a:srgbClr>
                  </a:outerShdw>
                </a:effectLst>
              </a:rPr>
            </a:br>
            <a:r>
              <a:rPr lang="es-AR" dirty="0">
                <a:effectLst>
                  <a:outerShdw blurRad="38100" dist="38100" dir="2700000" algn="tl">
                    <a:srgbClr val="000000">
                      <a:alpha val="43137"/>
                    </a:srgbClr>
                  </a:outerShdw>
                </a:effectLst>
              </a:rPr>
              <a:t>_ </a:t>
            </a:r>
            <a:r>
              <a:rPr lang="es-AR" dirty="0" smtClean="0">
                <a:effectLst>
                  <a:outerShdw blurRad="38100" dist="38100" dir="2700000" algn="tl">
                    <a:srgbClr val="000000">
                      <a:alpha val="43137"/>
                    </a:srgbClr>
                  </a:outerShdw>
                </a:effectLst>
              </a:rPr>
              <a:t>MCM y MCD</a:t>
            </a:r>
            <a:r>
              <a:rPr lang="es-AR" dirty="0">
                <a:effectLst>
                  <a:outerShdw blurRad="38100" dist="38100" dir="2700000" algn="tl">
                    <a:srgbClr val="000000">
                      <a:alpha val="43137"/>
                    </a:srgbClr>
                  </a:outerShdw>
                </a:effectLst>
              </a:rPr>
              <a:t/>
            </a:r>
            <a:br>
              <a:rPr lang="es-AR" dirty="0">
                <a:effectLst>
                  <a:outerShdw blurRad="38100" dist="38100" dir="2700000" algn="tl">
                    <a:srgbClr val="000000">
                      <a:alpha val="43137"/>
                    </a:srgbClr>
                  </a:outerShdw>
                </a:effectLst>
              </a:rPr>
            </a:br>
            <a:r>
              <a:rPr lang="es-AR" dirty="0"/>
              <a:t/>
            </a:r>
            <a:br>
              <a:rPr lang="es-AR" dirty="0"/>
            </a:br>
            <a:r>
              <a:rPr lang="es-AR" dirty="0">
                <a:solidFill>
                  <a:srgbClr val="92D050"/>
                </a:solidFill>
                <a:effectLst>
                  <a:outerShdw blurRad="38100" dist="38100" dir="2700000" algn="tl">
                    <a:srgbClr val="000000">
                      <a:alpha val="43137"/>
                    </a:srgbClr>
                  </a:outerShdw>
                </a:effectLst>
              </a:rPr>
              <a:t>Prof.: Saravia Esteban</a:t>
            </a:r>
          </a:p>
          <a:p>
            <a:pPr marL="0" indent="0">
              <a:buNone/>
            </a:pPr>
            <a:endParaRPr lang="es-AR" dirty="0"/>
          </a:p>
        </p:txBody>
      </p:sp>
    </p:spTree>
    <p:extLst>
      <p:ext uri="{BB962C8B-B14F-4D97-AF65-F5344CB8AC3E}">
        <p14:creationId xmlns:p14="http://schemas.microsoft.com/office/powerpoint/2010/main" val="36044941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6628" t="14581" r="3579" b="23284"/>
          <a:stretch/>
        </p:blipFill>
        <p:spPr>
          <a:xfrm>
            <a:off x="1691680" y="144016"/>
            <a:ext cx="5362877" cy="6597352"/>
          </a:xfrm>
        </p:spPr>
      </p:pic>
      <p:sp>
        <p:nvSpPr>
          <p:cNvPr id="3" name="2 Rectángulo redondeado">
            <a:hlinkClick r:id="rId3"/>
          </p:cNvPr>
          <p:cNvSpPr/>
          <p:nvPr/>
        </p:nvSpPr>
        <p:spPr>
          <a:xfrm>
            <a:off x="7236296" y="3068960"/>
            <a:ext cx="151216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Video explicativo</a:t>
            </a:r>
          </a:p>
        </p:txBody>
      </p:sp>
    </p:spTree>
    <p:extLst>
      <p:ext uri="{BB962C8B-B14F-4D97-AF65-F5344CB8AC3E}">
        <p14:creationId xmlns:p14="http://schemas.microsoft.com/office/powerpoint/2010/main" val="4201526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240" t="14581" r="5612" b="17375"/>
          <a:stretch/>
        </p:blipFill>
        <p:spPr>
          <a:xfrm>
            <a:off x="1619672" y="112988"/>
            <a:ext cx="5400600" cy="4252116"/>
          </a:xfrm>
        </p:spPr>
      </p:pic>
      <p:sp>
        <p:nvSpPr>
          <p:cNvPr id="3" name="2 Rectángulo redondeado">
            <a:hlinkClick r:id="rId3"/>
          </p:cNvPr>
          <p:cNvSpPr/>
          <p:nvPr/>
        </p:nvSpPr>
        <p:spPr>
          <a:xfrm>
            <a:off x="7145318" y="5013176"/>
            <a:ext cx="1656184"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Video </a:t>
            </a:r>
            <a:br>
              <a:rPr lang="es-AR" dirty="0" smtClean="0"/>
            </a:br>
            <a:r>
              <a:rPr lang="es-AR" dirty="0" smtClean="0"/>
              <a:t>explicativo</a:t>
            </a:r>
          </a:p>
        </p:txBody>
      </p:sp>
      <p:pic>
        <p:nvPicPr>
          <p:cNvPr id="5" name="3 Marcador de contenido"/>
          <p:cNvPicPr>
            <a:picLocks noChangeAspect="1"/>
          </p:cNvPicPr>
          <p:nvPr/>
        </p:nvPicPr>
        <p:blipFill rotWithShape="1">
          <a:blip r:embed="rId4" cstate="print">
            <a:extLst>
              <a:ext uri="{28A0092B-C50C-407E-A947-70E740481C1C}">
                <a14:useLocalDpi xmlns:a14="http://schemas.microsoft.com/office/drawing/2010/main" val="0"/>
              </a:ext>
            </a:extLst>
          </a:blip>
          <a:srcRect l="3917" t="23348" r="4257" b="44250"/>
          <a:stretch/>
        </p:blipFill>
        <p:spPr>
          <a:xfrm>
            <a:off x="1619673" y="4365104"/>
            <a:ext cx="5400600" cy="2304256"/>
          </a:xfrm>
          <a:prstGeom prst="rect">
            <a:avLst/>
          </a:prstGeom>
        </p:spPr>
      </p:pic>
      <p:sp>
        <p:nvSpPr>
          <p:cNvPr id="6" name="5 Rectángulo redondeado">
            <a:hlinkClick r:id="rId5"/>
          </p:cNvPr>
          <p:cNvSpPr/>
          <p:nvPr/>
        </p:nvSpPr>
        <p:spPr>
          <a:xfrm>
            <a:off x="7145318" y="1772816"/>
            <a:ext cx="158417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Video </a:t>
            </a:r>
            <a:br>
              <a:rPr lang="es-AR" dirty="0" smtClean="0"/>
            </a:br>
            <a:r>
              <a:rPr lang="es-AR" dirty="0" smtClean="0"/>
              <a:t>explicativo</a:t>
            </a:r>
            <a:endParaRPr lang="es-AR" dirty="0"/>
          </a:p>
        </p:txBody>
      </p:sp>
    </p:spTree>
    <p:extLst>
      <p:ext uri="{BB962C8B-B14F-4D97-AF65-F5344CB8AC3E}">
        <p14:creationId xmlns:p14="http://schemas.microsoft.com/office/powerpoint/2010/main" val="31494805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404664"/>
            <a:ext cx="7772400" cy="1470025"/>
          </a:xfrm>
        </p:spPr>
        <p:txBody>
          <a:bodyPr>
            <a:normAutofit/>
          </a:bodyPr>
          <a:lstStyle/>
          <a:p>
            <a:r>
              <a:rPr lang="es-AR" sz="2400" dirty="0" smtClean="0">
                <a:solidFill>
                  <a:srgbClr val="FF0000"/>
                </a:solidFill>
                <a:latin typeface="Baskerville Old Face" pitchFamily="18" charset="0"/>
              </a:rPr>
              <a:t>Seguimos con Operaciones combinadas con Enteros</a:t>
            </a:r>
            <a:endParaRPr lang="es-AR" sz="2400" dirty="0">
              <a:solidFill>
                <a:srgbClr val="FF0000"/>
              </a:solidFill>
              <a:latin typeface="Baskerville Old Face" pitchFamily="18" charset="0"/>
            </a:endParaRPr>
          </a:p>
        </p:txBody>
      </p:sp>
      <mc:AlternateContent xmlns:mc="http://schemas.openxmlformats.org/markup-compatibility/2006" xmlns:a14="http://schemas.microsoft.com/office/drawing/2010/main">
        <mc:Choice Requires="a14">
          <p:sp>
            <p:nvSpPr>
              <p:cNvPr id="3" name="2 Subtítulo"/>
              <p:cNvSpPr>
                <a:spLocks noGrp="1"/>
              </p:cNvSpPr>
              <p:nvPr>
                <p:ph type="subTitle" idx="1"/>
              </p:nvPr>
            </p:nvSpPr>
            <p:spPr>
              <a:xfrm>
                <a:off x="683568" y="1916832"/>
                <a:ext cx="7776864" cy="4680520"/>
              </a:xfrm>
            </p:spPr>
            <p:txBody>
              <a:bodyPr>
                <a:normAutofit fontScale="47500" lnSpcReduction="20000"/>
              </a:bodyPr>
              <a:lstStyle/>
              <a:p>
                <a:r>
                  <a:rPr lang="es-AR" sz="1600" dirty="0" smtClean="0"/>
                  <a:t/>
                </a:r>
                <a:br>
                  <a:rPr lang="es-AR" sz="1600" dirty="0" smtClean="0"/>
                </a:br>
                <a:r>
                  <a:rPr lang="es-AR" b="1" dirty="0" smtClean="0">
                    <a:solidFill>
                      <a:srgbClr val="00B050"/>
                    </a:solidFill>
                  </a:rPr>
                  <a:t>Resolver: </a:t>
                </a:r>
                <a:br>
                  <a:rPr lang="es-AR" b="1" dirty="0" smtClean="0">
                    <a:solidFill>
                      <a:srgbClr val="00B050"/>
                    </a:solidFill>
                  </a:rPr>
                </a:br>
                <a:r>
                  <a:rPr lang="es-AR" b="1" dirty="0" smtClean="0">
                    <a:solidFill>
                      <a:srgbClr val="00B050"/>
                    </a:solidFill>
                  </a:rPr>
                  <a:t/>
                </a:r>
                <a:br>
                  <a:rPr lang="es-AR" b="1" dirty="0" smtClean="0">
                    <a:solidFill>
                      <a:srgbClr val="00B050"/>
                    </a:solidFill>
                  </a:rPr>
                </a:br>
                <a:r>
                  <a:rPr lang="es-AR" b="1" dirty="0" smtClean="0">
                    <a:solidFill>
                      <a:srgbClr val="00B050"/>
                    </a:solidFill>
                  </a:rPr>
                  <a:t>a)  </a:t>
                </a:r>
                <a:r>
                  <a:rPr lang="es-AR" b="1" dirty="0" smtClean="0">
                    <a:solidFill>
                      <a:schemeClr val="tx1"/>
                    </a:solidFill>
                  </a:rPr>
                  <a:t>[(3.4) + 3</a:t>
                </a:r>
                <a:r>
                  <a:rPr lang="es-AR" b="1" baseline="30000" dirty="0" smtClean="0">
                    <a:solidFill>
                      <a:schemeClr val="tx1"/>
                    </a:solidFill>
                  </a:rPr>
                  <a:t>2</a:t>
                </a:r>
                <a:r>
                  <a:rPr lang="es-AR" b="1" dirty="0" smtClean="0">
                    <a:solidFill>
                      <a:schemeClr val="tx1"/>
                    </a:solidFill>
                  </a:rPr>
                  <a:t>. 2</a:t>
                </a:r>
                <a:r>
                  <a:rPr lang="es-AR" b="1" baseline="30000" dirty="0" smtClean="0">
                    <a:solidFill>
                      <a:schemeClr val="tx1"/>
                    </a:solidFill>
                  </a:rPr>
                  <a:t>3 </a:t>
                </a:r>
                <a:r>
                  <a:rPr lang="es-AR" b="1" dirty="0">
                    <a:solidFill>
                      <a:schemeClr val="tx1"/>
                    </a:solidFill>
                  </a:rPr>
                  <a:t>– (</a:t>
                </a:r>
                <a14:m>
                  <m:oMath xmlns:m="http://schemas.openxmlformats.org/officeDocument/2006/math">
                    <m:rad>
                      <m:radPr>
                        <m:degHide m:val="on"/>
                        <m:ctrlPr>
                          <a:rPr lang="es-AR" b="1" i="1">
                            <a:solidFill>
                              <a:schemeClr val="tx1"/>
                            </a:solidFill>
                            <a:latin typeface="Cambria Math" panose="02040503050406030204" pitchFamily="18" charset="0"/>
                          </a:rPr>
                        </m:ctrlPr>
                      </m:radPr>
                      <m:deg/>
                      <m:e>
                        <m:r>
                          <a:rPr lang="es-AR" b="1" i="1">
                            <a:solidFill>
                              <a:schemeClr val="tx1"/>
                            </a:solidFill>
                            <a:latin typeface="Cambria Math"/>
                          </a:rPr>
                          <m:t>𝟏𝟐𝟏</m:t>
                        </m:r>
                      </m:e>
                    </m:rad>
                  </m:oMath>
                </a14:m>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𝟑𝟒𝟑</m:t>
                        </m:r>
                      </m:e>
                    </m:rad>
                  </m:oMath>
                </a14:m>
                <a:r>
                  <a:rPr lang="es-AR" b="1" dirty="0">
                    <a:solidFill>
                      <a:schemeClr val="tx1"/>
                    </a:solidFill>
                  </a:rPr>
                  <a:t> ] + </a:t>
                </a:r>
                <a14:m>
                  <m:oMath xmlns:m="http://schemas.openxmlformats.org/officeDocument/2006/math">
                    <m:rad>
                      <m:radPr>
                        <m:degHide m:val="on"/>
                        <m:ctrlPr>
                          <a:rPr lang="es-AR" b="1" i="1">
                            <a:solidFill>
                              <a:schemeClr val="tx1"/>
                            </a:solidFill>
                            <a:latin typeface="Cambria Math" panose="02040503050406030204" pitchFamily="18" charset="0"/>
                          </a:rPr>
                        </m:ctrlPr>
                      </m:radPr>
                      <m:deg/>
                      <m:e>
                        <m:r>
                          <a:rPr lang="es-AR" b="1" i="1">
                            <a:solidFill>
                              <a:schemeClr val="tx1"/>
                            </a:solidFill>
                            <a:latin typeface="Cambria Math"/>
                          </a:rPr>
                          <m:t>𝟒𝟎𝟎</m:t>
                        </m:r>
                      </m:e>
                    </m:rad>
                  </m:oMath>
                </a14:m>
                <a:r>
                  <a:rPr lang="es-AR" b="1" dirty="0">
                    <a:solidFill>
                      <a:schemeClr val="tx1"/>
                    </a:solidFill>
                  </a:rPr>
                  <a:t> = </a:t>
                </a:r>
                <a:r>
                  <a:rPr lang="es-AR" b="1" dirty="0" smtClean="0">
                    <a:solidFill>
                      <a:schemeClr val="tx1"/>
                    </a:solidFill>
                  </a:rPr>
                  <a:t/>
                </a:r>
                <a:br>
                  <a:rPr lang="es-AR" b="1" dirty="0" smtClean="0">
                    <a:solidFill>
                      <a:schemeClr val="tx1"/>
                    </a:solidFill>
                  </a:rPr>
                </a:br>
                <a:r>
                  <a:rPr lang="es-AR" b="1" dirty="0" smtClean="0">
                    <a:solidFill>
                      <a:schemeClr val="tx1"/>
                    </a:solidFill>
                  </a:rPr>
                  <a:t/>
                </a:r>
                <a:br>
                  <a:rPr lang="es-AR" b="1" dirty="0" smtClean="0">
                    <a:solidFill>
                      <a:schemeClr val="tx1"/>
                    </a:solidFill>
                  </a:rPr>
                </a:br>
                <a:r>
                  <a:rPr lang="es-AR" b="1" dirty="0" smtClean="0">
                    <a:solidFill>
                      <a:srgbClr val="00B050"/>
                    </a:solidFill>
                  </a:rPr>
                  <a:t>b</a:t>
                </a:r>
                <a:r>
                  <a:rPr lang="es-AR" b="1" dirty="0">
                    <a:solidFill>
                      <a:srgbClr val="00B050"/>
                    </a:solidFill>
                  </a:rPr>
                  <a:t>) </a:t>
                </a:r>
                <a:r>
                  <a:rPr lang="es-AR" b="1" dirty="0">
                    <a:solidFill>
                      <a:schemeClr val="tx1"/>
                    </a:solidFill>
                  </a:rPr>
                  <a:t>(11-3)</a:t>
                </a:r>
                <a:r>
                  <a:rPr lang="es-AR" b="1" baseline="30000" dirty="0">
                    <a:solidFill>
                      <a:schemeClr val="tx1"/>
                    </a:solidFill>
                  </a:rPr>
                  <a:t>2</a:t>
                </a:r>
                <a:r>
                  <a:rPr lang="es-AR" b="1" dirty="0">
                    <a:solidFill>
                      <a:schemeClr val="tx1"/>
                    </a:solidFill>
                  </a:rPr>
                  <a:t>: 4 + </a:t>
                </a:r>
                <a14:m>
                  <m:oMath xmlns:m="http://schemas.openxmlformats.org/officeDocument/2006/math">
                    <m:rad>
                      <m:radPr>
                        <m:degHide m:val="on"/>
                        <m:ctrlPr>
                          <a:rPr lang="es-AR" b="1" i="1">
                            <a:solidFill>
                              <a:schemeClr val="tx1"/>
                            </a:solidFill>
                            <a:latin typeface="Cambria Math" panose="02040503050406030204" pitchFamily="18" charset="0"/>
                          </a:rPr>
                        </m:ctrlPr>
                      </m:radPr>
                      <m:deg/>
                      <m:e>
                        <m:sSup>
                          <m:sSupPr>
                            <m:ctrlPr>
                              <a:rPr lang="es-AR" b="1" i="1">
                                <a:solidFill>
                                  <a:schemeClr val="tx1"/>
                                </a:solidFill>
                                <a:latin typeface="Cambria Math" panose="02040503050406030204" pitchFamily="18" charset="0"/>
                              </a:rPr>
                            </m:ctrlPr>
                          </m:sSupPr>
                          <m:e>
                            <m:r>
                              <a:rPr lang="es-AR" b="1">
                                <a:solidFill>
                                  <a:schemeClr val="tx1"/>
                                </a:solidFill>
                                <a:latin typeface="Cambria Math"/>
                              </a:rPr>
                              <m:t>𝟏𝟎</m:t>
                            </m:r>
                          </m:e>
                          <m:sup>
                            <m:r>
                              <a:rPr lang="es-AR" b="1">
                                <a:solidFill>
                                  <a:schemeClr val="tx1"/>
                                </a:solidFill>
                                <a:latin typeface="Cambria Math"/>
                              </a:rPr>
                              <m:t>𝟐</m:t>
                            </m:r>
                          </m:sup>
                        </m:sSup>
                        <m:r>
                          <a:rPr lang="es-AR" b="1">
                            <a:solidFill>
                              <a:schemeClr val="tx1"/>
                            </a:solidFill>
                            <a:latin typeface="Cambria Math"/>
                          </a:rPr>
                          <m:t>−</m:t>
                        </m:r>
                        <m:sSup>
                          <m:sSupPr>
                            <m:ctrlPr>
                              <a:rPr lang="es-AR" b="1" i="1">
                                <a:solidFill>
                                  <a:schemeClr val="tx1"/>
                                </a:solidFill>
                                <a:latin typeface="Cambria Math" panose="02040503050406030204" pitchFamily="18" charset="0"/>
                              </a:rPr>
                            </m:ctrlPr>
                          </m:sSupPr>
                          <m:e>
                            <m:r>
                              <a:rPr lang="es-AR" b="1">
                                <a:solidFill>
                                  <a:schemeClr val="tx1"/>
                                </a:solidFill>
                                <a:latin typeface="Cambria Math"/>
                              </a:rPr>
                              <m:t>𝟔</m:t>
                            </m:r>
                          </m:e>
                          <m:sup>
                            <m:r>
                              <a:rPr lang="es-AR" b="1">
                                <a:solidFill>
                                  <a:schemeClr val="tx1"/>
                                </a:solidFill>
                                <a:latin typeface="Cambria Math"/>
                              </a:rPr>
                              <m:t>𝟐</m:t>
                            </m:r>
                          </m:sup>
                        </m:sSup>
                      </m:e>
                    </m:rad>
                  </m:oMath>
                </a14:m>
                <a:r>
                  <a:rPr lang="es-AR" b="1" dirty="0">
                    <a:solidFill>
                      <a:schemeClr val="tx1"/>
                    </a:solidFill>
                  </a:rPr>
                  <a:t> </a:t>
                </a:r>
                <a:r>
                  <a:rPr lang="es-AR" b="1" dirty="0" smtClean="0">
                    <a:solidFill>
                      <a:schemeClr val="tx1"/>
                    </a:solidFill>
                  </a:rPr>
                  <a:t>- 28 : 2</a:t>
                </a:r>
                <a:r>
                  <a:rPr lang="es-AR" b="1" baseline="30000" dirty="0" smtClean="0">
                    <a:solidFill>
                      <a:schemeClr val="tx1"/>
                    </a:solidFill>
                  </a:rPr>
                  <a:t>2</a:t>
                </a:r>
                <a:r>
                  <a:rPr lang="es-AR" b="1" dirty="0" smtClean="0">
                    <a:solidFill>
                      <a:schemeClr val="tx1"/>
                    </a:solidFill>
                  </a:rPr>
                  <a:t> . 3 </a:t>
                </a:r>
                <a:r>
                  <a:rPr lang="es-AR" b="1" dirty="0">
                    <a:solidFill>
                      <a:schemeClr val="tx1"/>
                    </a:solidFill>
                  </a:rPr>
                  <a:t>+</a:t>
                </a:r>
                <a14:m>
                  <m:oMath xmlns:m="http://schemas.openxmlformats.org/officeDocument/2006/math">
                    <m:rad>
                      <m:radPr>
                        <m:degHide m:val="on"/>
                        <m:ctrlPr>
                          <a:rPr lang="es-AR" b="1" i="1">
                            <a:solidFill>
                              <a:schemeClr val="tx1"/>
                            </a:solidFill>
                            <a:latin typeface="Cambria Math" panose="02040503050406030204" pitchFamily="18" charset="0"/>
                          </a:rPr>
                        </m:ctrlPr>
                      </m:radPr>
                      <m:deg/>
                      <m:e>
                        <m:r>
                          <a:rPr lang="es-AR" b="1">
                            <a:solidFill>
                              <a:schemeClr val="tx1"/>
                            </a:solidFill>
                            <a:latin typeface="Cambria Math"/>
                          </a:rPr>
                          <m:t>𝟏𝟐𝟏</m:t>
                        </m:r>
                      </m:e>
                    </m:rad>
                  </m:oMath>
                </a14:m>
                <a:r>
                  <a:rPr lang="es-AR" b="1" dirty="0">
                    <a:solidFill>
                      <a:schemeClr val="tx1"/>
                    </a:solidFill>
                  </a:rPr>
                  <a:t> </a:t>
                </a:r>
                <a:r>
                  <a:rPr lang="es-AR" b="1" dirty="0" smtClean="0">
                    <a:solidFill>
                      <a:schemeClr val="tx1"/>
                    </a:solidFill>
                  </a:rPr>
                  <a:t>=</a:t>
                </a:r>
                <a:br>
                  <a:rPr lang="es-AR" b="1" dirty="0" smtClean="0">
                    <a:solidFill>
                      <a:schemeClr val="tx1"/>
                    </a:solidFill>
                  </a:rPr>
                </a:br>
                <a:r>
                  <a:rPr lang="es-AR" b="1" dirty="0" smtClean="0">
                    <a:solidFill>
                      <a:schemeClr val="tx1"/>
                    </a:solidFill>
                  </a:rPr>
                  <a:t/>
                </a:r>
                <a:br>
                  <a:rPr lang="es-AR" b="1" dirty="0" smtClean="0">
                    <a:solidFill>
                      <a:schemeClr val="tx1"/>
                    </a:solidFill>
                  </a:rPr>
                </a:br>
                <a:r>
                  <a:rPr lang="es-AR" b="1" dirty="0">
                    <a:solidFill>
                      <a:srgbClr val="00B050"/>
                    </a:solidFill>
                  </a:rPr>
                  <a:t>Resolver, tengan en cuenta las </a:t>
                </a:r>
                <a:r>
                  <a:rPr lang="es-AR" b="1" dirty="0" smtClean="0">
                    <a:solidFill>
                      <a:srgbClr val="00B050"/>
                    </a:solidFill>
                  </a:rPr>
                  <a:t>propiedades:</a:t>
                </a:r>
                <a:br>
                  <a:rPr lang="es-AR" b="1" dirty="0" smtClean="0">
                    <a:solidFill>
                      <a:srgbClr val="00B050"/>
                    </a:solidFill>
                  </a:rPr>
                </a:br>
                <a:r>
                  <a:rPr lang="es-AR" b="1" dirty="0" smtClean="0">
                    <a:solidFill>
                      <a:srgbClr val="00B050"/>
                    </a:solidFill>
                  </a:rPr>
                  <a:t> </a:t>
                </a:r>
                <a:br>
                  <a:rPr lang="es-AR" b="1" dirty="0" smtClean="0">
                    <a:solidFill>
                      <a:srgbClr val="00B050"/>
                    </a:solidFill>
                  </a:rPr>
                </a:br>
                <a:r>
                  <a:rPr lang="es-AR" b="1" dirty="0" smtClean="0">
                    <a:solidFill>
                      <a:srgbClr val="00B050"/>
                    </a:solidFill>
                  </a:rPr>
                  <a:t>a) </a:t>
                </a:r>
                <a14:m>
                  <m:oMath xmlns:m="http://schemas.openxmlformats.org/officeDocument/2006/math">
                    <m:rad>
                      <m:radPr>
                        <m:degHide m:val="on"/>
                        <m:ctrlPr>
                          <a:rPr lang="es-AR" b="1" i="1" smtClean="0">
                            <a:solidFill>
                              <a:schemeClr val="tx1"/>
                            </a:solidFill>
                            <a:latin typeface="Cambria Math" panose="02040503050406030204" pitchFamily="18" charset="0"/>
                          </a:rPr>
                        </m:ctrlPr>
                      </m:radPr>
                      <m:deg/>
                      <m:e>
                        <m:r>
                          <a:rPr lang="es-AR" b="1" i="1">
                            <a:solidFill>
                              <a:schemeClr val="tx1"/>
                            </a:solidFill>
                            <a:latin typeface="Cambria Math"/>
                          </a:rPr>
                          <m:t>𝟗</m:t>
                        </m:r>
                      </m:e>
                    </m:rad>
                  </m:oMath>
                </a14:m>
                <a:r>
                  <a:rPr lang="es-AR" b="1" dirty="0">
                    <a:solidFill>
                      <a:schemeClr val="tx1"/>
                    </a:solidFill>
                  </a:rPr>
                  <a:t>.</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𝟐𝟕</m:t>
                        </m:r>
                      </m:e>
                    </m:rad>
                  </m:oMath>
                </a14:m>
                <a:r>
                  <a:rPr lang="es-AR" b="1" dirty="0">
                    <a:solidFill>
                      <a:schemeClr val="tx1"/>
                    </a:solidFill>
                  </a:rPr>
                  <a:t>- 4</a:t>
                </a:r>
                <a:r>
                  <a:rPr lang="es-AR" b="1" baseline="30000" dirty="0">
                    <a:solidFill>
                      <a:schemeClr val="tx1"/>
                    </a:solidFill>
                  </a:rPr>
                  <a:t>8</a:t>
                </a:r>
                <a:r>
                  <a:rPr lang="es-AR" b="1" dirty="0">
                    <a:solidFill>
                      <a:schemeClr val="tx1"/>
                    </a:solidFill>
                  </a:rPr>
                  <a:t> : 4</a:t>
                </a:r>
                <a:r>
                  <a:rPr lang="es-AR" b="1" baseline="30000" dirty="0">
                    <a:solidFill>
                      <a:schemeClr val="tx1"/>
                    </a:solidFill>
                  </a:rPr>
                  <a:t>6</a:t>
                </a:r>
                <a:r>
                  <a:rPr lang="es-AR" b="1" dirty="0">
                    <a:solidFill>
                      <a:schemeClr val="tx1"/>
                    </a:solidFill>
                  </a:rPr>
                  <a:t> </a:t>
                </a:r>
                <a:r>
                  <a:rPr lang="es-AR" b="1" dirty="0" smtClean="0">
                    <a:solidFill>
                      <a:schemeClr val="tx1"/>
                    </a:solidFill>
                  </a:rPr>
                  <a:t>+ 48 </a:t>
                </a:r>
                <a:r>
                  <a:rPr lang="es-AR" b="1" dirty="0">
                    <a:solidFill>
                      <a:schemeClr val="tx1"/>
                    </a:solidFill>
                  </a:rPr>
                  <a:t>: (4-8) = </a:t>
                </a:r>
                <a:r>
                  <a:rPr lang="es-AR" b="1" dirty="0" smtClean="0">
                    <a:solidFill>
                      <a:schemeClr val="tx1"/>
                    </a:solidFill>
                  </a:rPr>
                  <a:t/>
                </a:r>
                <a:br>
                  <a:rPr lang="es-AR" b="1" dirty="0" smtClean="0">
                    <a:solidFill>
                      <a:schemeClr val="tx1"/>
                    </a:solidFill>
                  </a:rPr>
                </a:br>
                <a:r>
                  <a:rPr lang="es-AR" b="1" dirty="0" smtClean="0">
                    <a:solidFill>
                      <a:schemeClr val="tx1"/>
                    </a:solidFill>
                  </a:rPr>
                  <a:t/>
                </a:r>
                <a:br>
                  <a:rPr lang="es-AR" b="1" dirty="0" smtClean="0">
                    <a:solidFill>
                      <a:schemeClr val="tx1"/>
                    </a:solidFill>
                  </a:rPr>
                </a:br>
                <a:r>
                  <a:rPr lang="es-AR" b="1" dirty="0" smtClean="0">
                    <a:solidFill>
                      <a:srgbClr val="00B050"/>
                    </a:solidFill>
                  </a:rPr>
                  <a:t>b</a:t>
                </a:r>
                <a:r>
                  <a:rPr lang="es-AR" b="1" dirty="0">
                    <a:solidFill>
                      <a:srgbClr val="00B050"/>
                    </a:solidFill>
                  </a:rPr>
                  <a:t>) </a:t>
                </a:r>
                <a:r>
                  <a:rPr lang="es-AR" b="1" dirty="0" smtClean="0">
                    <a:solidFill>
                      <a:schemeClr val="tx1"/>
                    </a:solidFill>
                  </a:rPr>
                  <a:t>– </a:t>
                </a:r>
                <a:r>
                  <a:rPr lang="es-AR" b="1" dirty="0">
                    <a:solidFill>
                      <a:schemeClr val="tx1"/>
                    </a:solidFill>
                  </a:rPr>
                  <a:t>(-2</a:t>
                </a:r>
                <a:r>
                  <a:rPr lang="es-AR" b="1" baseline="30000" dirty="0">
                    <a:solidFill>
                      <a:schemeClr val="tx1"/>
                    </a:solidFill>
                  </a:rPr>
                  <a:t>2</a:t>
                </a:r>
                <a:r>
                  <a:rPr lang="es-AR" b="1" dirty="0">
                    <a:solidFill>
                      <a:schemeClr val="tx1"/>
                    </a:solidFill>
                  </a:rPr>
                  <a:t> + 2</a:t>
                </a:r>
                <a:r>
                  <a:rPr lang="es-AR" b="1" baseline="30000" dirty="0">
                    <a:solidFill>
                      <a:schemeClr val="tx1"/>
                    </a:solidFill>
                  </a:rPr>
                  <a:t>3</a:t>
                </a:r>
                <a:r>
                  <a:rPr lang="es-AR" b="1" dirty="0">
                    <a:solidFill>
                      <a:schemeClr val="tx1"/>
                    </a:solidFill>
                  </a:rPr>
                  <a:t>)</a:t>
                </a:r>
                <a:r>
                  <a:rPr lang="es-AR" b="1" baseline="30000" dirty="0">
                    <a:solidFill>
                      <a:schemeClr val="tx1"/>
                    </a:solidFill>
                  </a:rPr>
                  <a:t>2</a:t>
                </a:r>
                <a:r>
                  <a:rPr lang="es-AR" b="1" dirty="0">
                    <a:solidFill>
                      <a:schemeClr val="tx1"/>
                    </a:solidFill>
                  </a:rPr>
                  <a:t> + </a:t>
                </a:r>
                <a14:m>
                  <m:oMath xmlns:m="http://schemas.openxmlformats.org/officeDocument/2006/math">
                    <m:rad>
                      <m:radPr>
                        <m:degHide m:val="on"/>
                        <m:ctrlPr>
                          <a:rPr lang="es-AR" b="1" i="1">
                            <a:solidFill>
                              <a:schemeClr val="tx1"/>
                            </a:solidFill>
                            <a:latin typeface="Cambria Math" panose="02040503050406030204" pitchFamily="18" charset="0"/>
                          </a:rPr>
                        </m:ctrlPr>
                      </m:radPr>
                      <m:deg/>
                      <m:e>
                        <m:sSup>
                          <m:sSupPr>
                            <m:ctrlPr>
                              <a:rPr lang="es-AR" b="1" i="1">
                                <a:solidFill>
                                  <a:schemeClr val="tx1"/>
                                </a:solidFill>
                                <a:latin typeface="Cambria Math" panose="02040503050406030204" pitchFamily="18" charset="0"/>
                              </a:rPr>
                            </m:ctrlPr>
                          </m:sSupPr>
                          <m:e>
                            <m:r>
                              <a:rPr lang="es-AR" b="1" i="1">
                                <a:solidFill>
                                  <a:schemeClr val="tx1"/>
                                </a:solidFill>
                                <a:latin typeface="Cambria Math"/>
                              </a:rPr>
                              <m:t>𝟓</m:t>
                            </m:r>
                          </m:e>
                          <m:sup>
                            <m:r>
                              <a:rPr lang="es-AR" b="1" i="1">
                                <a:solidFill>
                                  <a:schemeClr val="tx1"/>
                                </a:solidFill>
                                <a:latin typeface="Cambria Math"/>
                              </a:rPr>
                              <m:t>𝟐</m:t>
                            </m:r>
                          </m:sup>
                        </m:sSup>
                        <m:r>
                          <a:rPr lang="es-AR" b="1" i="1">
                            <a:solidFill>
                              <a:schemeClr val="tx1"/>
                            </a:solidFill>
                            <a:latin typeface="Cambria Math"/>
                          </a:rPr>
                          <m:t> . </m:t>
                        </m:r>
                        <m:r>
                          <a:rPr lang="es-AR" b="1" i="1">
                            <a:solidFill>
                              <a:schemeClr val="tx1"/>
                            </a:solidFill>
                            <a:latin typeface="Cambria Math"/>
                          </a:rPr>
                          <m:t>𝟏𝟐𝟏</m:t>
                        </m:r>
                      </m:e>
                    </m:rad>
                  </m:oMath>
                </a14:m>
                <a:r>
                  <a:rPr lang="es-AR" b="1" dirty="0">
                    <a:solidFill>
                      <a:schemeClr val="tx1"/>
                    </a:solidFill>
                  </a:rPr>
                  <a:t> – (-3)</a:t>
                </a:r>
                <a:r>
                  <a:rPr lang="es-AR" b="1" baseline="30000" dirty="0">
                    <a:solidFill>
                      <a:schemeClr val="tx1"/>
                    </a:solidFill>
                  </a:rPr>
                  <a:t>5</a:t>
                </a:r>
                <a:r>
                  <a:rPr lang="es-AR" b="1" dirty="0">
                    <a:solidFill>
                      <a:schemeClr val="tx1"/>
                    </a:solidFill>
                  </a:rPr>
                  <a:t> + 238</a:t>
                </a:r>
                <a:r>
                  <a:rPr lang="es-AR" b="1" baseline="30000" dirty="0">
                    <a:solidFill>
                      <a:schemeClr val="tx1"/>
                    </a:solidFill>
                  </a:rPr>
                  <a:t>0</a:t>
                </a:r>
                <a:r>
                  <a:rPr lang="es-AR" b="1" dirty="0">
                    <a:solidFill>
                      <a:schemeClr val="tx1"/>
                    </a:solidFill>
                  </a:rPr>
                  <a:t> </a:t>
                </a:r>
                <a:r>
                  <a:rPr lang="es-AR" b="1" dirty="0" smtClean="0">
                    <a:solidFill>
                      <a:schemeClr val="tx1"/>
                    </a:solidFill>
                  </a:rPr>
                  <a:t>=</a:t>
                </a:r>
                <a:br>
                  <a:rPr lang="es-AR" b="1" dirty="0" smtClean="0">
                    <a:solidFill>
                      <a:schemeClr val="tx1"/>
                    </a:solidFill>
                  </a:rPr>
                </a:br>
                <a:r>
                  <a:rPr lang="es-AR" b="1" dirty="0" smtClean="0">
                    <a:solidFill>
                      <a:schemeClr val="tx1"/>
                    </a:solidFill>
                  </a:rPr>
                  <a:t/>
                </a:r>
                <a:br>
                  <a:rPr lang="es-AR" b="1" dirty="0" smtClean="0">
                    <a:solidFill>
                      <a:schemeClr val="tx1"/>
                    </a:solidFill>
                  </a:rPr>
                </a:br>
                <a:r>
                  <a:rPr lang="es-AR" b="1" dirty="0" smtClean="0">
                    <a:solidFill>
                      <a:srgbClr val="00B050"/>
                    </a:solidFill>
                  </a:rPr>
                  <a:t>c</a:t>
                </a:r>
                <a:r>
                  <a:rPr lang="es-AR" b="1" dirty="0">
                    <a:solidFill>
                      <a:srgbClr val="00B050"/>
                    </a:solidFill>
                  </a:rPr>
                  <a:t>) </a:t>
                </a:r>
                <a:r>
                  <a:rPr lang="es-AR" b="1" dirty="0" smtClean="0">
                    <a:solidFill>
                      <a:schemeClr val="tx1"/>
                    </a:solidFill>
                  </a:rPr>
                  <a:t>– (-1)</a:t>
                </a:r>
                <a:r>
                  <a:rPr lang="es-AR" b="1" baseline="30000" dirty="0">
                    <a:solidFill>
                      <a:schemeClr val="tx1"/>
                    </a:solidFill>
                  </a:rPr>
                  <a:t>8</a:t>
                </a:r>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sSup>
                          <m:sSupPr>
                            <m:ctrlPr>
                              <a:rPr lang="es-AR" b="1" i="1">
                                <a:solidFill>
                                  <a:schemeClr val="tx1"/>
                                </a:solidFill>
                                <a:latin typeface="Cambria Math" panose="02040503050406030204" pitchFamily="18" charset="0"/>
                              </a:rPr>
                            </m:ctrlPr>
                          </m:sSupPr>
                          <m:e>
                            <m:r>
                              <a:rPr lang="es-AR" b="1" i="1">
                                <a:solidFill>
                                  <a:schemeClr val="tx1"/>
                                </a:solidFill>
                                <a:latin typeface="Cambria Math"/>
                              </a:rPr>
                              <m:t>(</m:t>
                            </m:r>
                            <m:r>
                              <a:rPr lang="es-AR" b="1" i="1">
                                <a:solidFill>
                                  <a:schemeClr val="tx1"/>
                                </a:solidFill>
                                <a:latin typeface="Cambria Math"/>
                              </a:rPr>
                              <m:t>𝟏</m:t>
                            </m:r>
                            <m:r>
                              <a:rPr lang="es-AR" b="1" i="1">
                                <a:solidFill>
                                  <a:schemeClr val="tx1"/>
                                </a:solidFill>
                                <a:latin typeface="Cambria Math"/>
                              </a:rPr>
                              <m:t>−</m:t>
                            </m:r>
                            <m:r>
                              <a:rPr lang="es-AR" b="1" i="1">
                                <a:solidFill>
                                  <a:schemeClr val="tx1"/>
                                </a:solidFill>
                                <a:latin typeface="Cambria Math"/>
                              </a:rPr>
                              <m:t>𝟗</m:t>
                            </m:r>
                            <m:r>
                              <a:rPr lang="es-AR" b="1" i="1">
                                <a:solidFill>
                                  <a:schemeClr val="tx1"/>
                                </a:solidFill>
                                <a:latin typeface="Cambria Math"/>
                              </a:rPr>
                              <m:t>)</m:t>
                            </m:r>
                          </m:e>
                          <m:sup>
                            <m:r>
                              <a:rPr lang="es-AR" b="1" i="1">
                                <a:solidFill>
                                  <a:schemeClr val="tx1"/>
                                </a:solidFill>
                                <a:latin typeface="Cambria Math"/>
                              </a:rPr>
                              <m:t>𝟐</m:t>
                            </m:r>
                          </m:sup>
                        </m:sSup>
                      </m:e>
                    </m:rad>
                  </m:oMath>
                </a14:m>
                <a:r>
                  <a:rPr lang="es-AR" b="1" dirty="0">
                    <a:solidFill>
                      <a:schemeClr val="tx1"/>
                    </a:solidFill>
                  </a:rPr>
                  <a:t> + (2</a:t>
                </a:r>
                <a:r>
                  <a:rPr lang="es-AR" b="1" baseline="30000" dirty="0">
                    <a:solidFill>
                      <a:schemeClr val="tx1"/>
                    </a:solidFill>
                  </a:rPr>
                  <a:t>2</a:t>
                </a:r>
                <a:r>
                  <a:rPr lang="es-AR" b="1" dirty="0">
                    <a:solidFill>
                      <a:schemeClr val="tx1"/>
                    </a:solidFill>
                  </a:rPr>
                  <a:t>)</a:t>
                </a:r>
                <a:r>
                  <a:rPr lang="es-AR" b="1" baseline="30000" dirty="0">
                    <a:solidFill>
                      <a:schemeClr val="tx1"/>
                    </a:solidFill>
                  </a:rPr>
                  <a:t>3</a:t>
                </a:r>
                <a:r>
                  <a:rPr lang="es-AR" b="1" dirty="0">
                    <a:solidFill>
                      <a:schemeClr val="tx1"/>
                    </a:solidFill>
                  </a:rPr>
                  <a:t> – 12. </a:t>
                </a:r>
                <a14:m>
                  <m:oMath xmlns:m="http://schemas.openxmlformats.org/officeDocument/2006/math">
                    <m:rad>
                      <m:radPr>
                        <m:degHide m:val="on"/>
                        <m:ctrlPr>
                          <a:rPr lang="es-AR" b="1" i="1">
                            <a:solidFill>
                              <a:schemeClr val="tx1"/>
                            </a:solidFill>
                            <a:latin typeface="Cambria Math" panose="02040503050406030204" pitchFamily="18" charset="0"/>
                          </a:rPr>
                        </m:ctrlPr>
                      </m:radPr>
                      <m:deg/>
                      <m:e>
                        <m:r>
                          <a:rPr lang="es-AR" b="1" i="1">
                            <a:solidFill>
                              <a:schemeClr val="tx1"/>
                            </a:solidFill>
                            <a:latin typeface="Cambria Math"/>
                          </a:rPr>
                          <m:t>𝟒</m:t>
                        </m:r>
                        <m:r>
                          <a:rPr lang="es-AR" b="1" i="1">
                            <a:solidFill>
                              <a:schemeClr val="tx1"/>
                            </a:solidFill>
                            <a:latin typeface="Cambria Math"/>
                          </a:rPr>
                          <m:t>.</m:t>
                        </m:r>
                        <m:r>
                          <a:rPr lang="es-AR" b="1" i="1">
                            <a:solidFill>
                              <a:schemeClr val="tx1"/>
                            </a:solidFill>
                            <a:latin typeface="Cambria Math"/>
                          </a:rPr>
                          <m:t>𝟔</m:t>
                        </m:r>
                        <m:r>
                          <a:rPr lang="es-AR" b="1" i="1">
                            <a:solidFill>
                              <a:schemeClr val="tx1"/>
                            </a:solidFill>
                            <a:latin typeface="Cambria Math"/>
                          </a:rPr>
                          <m:t>+</m:t>
                        </m:r>
                        <m:r>
                          <a:rPr lang="es-AR" b="1" i="1">
                            <a:solidFill>
                              <a:schemeClr val="tx1"/>
                            </a:solidFill>
                            <a:latin typeface="Cambria Math"/>
                          </a:rPr>
                          <m:t>𝟏</m:t>
                        </m:r>
                      </m:e>
                    </m:rad>
                  </m:oMath>
                </a14:m>
                <a:r>
                  <a:rPr lang="es-AR" b="1" dirty="0">
                    <a:solidFill>
                      <a:schemeClr val="tx1"/>
                    </a:solidFill>
                  </a:rPr>
                  <a:t> </a:t>
                </a:r>
                <a:r>
                  <a:rPr lang="es-AR" b="1" dirty="0" smtClean="0">
                    <a:solidFill>
                      <a:schemeClr val="tx1"/>
                    </a:solidFill>
                  </a:rPr>
                  <a:t>=</a:t>
                </a:r>
                <a:br>
                  <a:rPr lang="es-AR" b="1" dirty="0" smtClean="0">
                    <a:solidFill>
                      <a:schemeClr val="tx1"/>
                    </a:solidFill>
                  </a:rPr>
                </a:br>
                <a:r>
                  <a:rPr lang="es-AR" b="1" dirty="0" smtClean="0">
                    <a:solidFill>
                      <a:schemeClr val="tx1"/>
                    </a:solidFill>
                  </a:rPr>
                  <a:t/>
                </a:r>
                <a:br>
                  <a:rPr lang="es-AR" b="1" dirty="0" smtClean="0">
                    <a:solidFill>
                      <a:schemeClr val="tx1"/>
                    </a:solidFill>
                  </a:rPr>
                </a:br>
                <a:r>
                  <a:rPr lang="es-AR" b="1" dirty="0" smtClean="0">
                    <a:solidFill>
                      <a:srgbClr val="00B050"/>
                    </a:solidFill>
                  </a:rPr>
                  <a:t>d) </a:t>
                </a:r>
                <a14:m>
                  <m:oMath xmlns:m="http://schemas.openxmlformats.org/officeDocument/2006/math">
                    <m:rad>
                      <m:radPr>
                        <m:degHide m:val="on"/>
                        <m:ctrlPr>
                          <a:rPr lang="es-AR" b="1" i="1" smtClean="0">
                            <a:solidFill>
                              <a:schemeClr val="tx1"/>
                            </a:solidFill>
                            <a:latin typeface="Cambria Math" panose="02040503050406030204" pitchFamily="18" charset="0"/>
                          </a:rPr>
                        </m:ctrlPr>
                      </m:radPr>
                      <m:deg/>
                      <m:e>
                        <m:r>
                          <a:rPr lang="es-AR" b="1" i="1">
                            <a:solidFill>
                              <a:schemeClr val="tx1"/>
                            </a:solidFill>
                            <a:latin typeface="Cambria Math"/>
                          </a:rPr>
                          <m:t>𝟒</m:t>
                        </m:r>
                        <m:r>
                          <a:rPr lang="es-AR" b="1" i="1">
                            <a:solidFill>
                              <a:schemeClr val="tx1"/>
                            </a:solidFill>
                            <a:latin typeface="Cambria Math"/>
                          </a:rPr>
                          <m:t> . </m:t>
                        </m:r>
                        <m:r>
                          <a:rPr lang="es-AR" b="1" i="1">
                            <a:solidFill>
                              <a:schemeClr val="tx1"/>
                            </a:solidFill>
                            <a:latin typeface="Cambria Math"/>
                          </a:rPr>
                          <m:t>𝟏𝟎𝟎</m:t>
                        </m:r>
                      </m:e>
                    </m:rad>
                  </m:oMath>
                </a14:m>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m:t>
                        </m:r>
                        <m:r>
                          <a:rPr lang="es-AR" b="1" i="1">
                            <a:solidFill>
                              <a:schemeClr val="tx1"/>
                            </a:solidFill>
                            <a:latin typeface="Cambria Math"/>
                          </a:rPr>
                          <m:t>𝟑𝟎𝟎</m:t>
                        </m:r>
                        <m:r>
                          <a:rPr lang="es-AR" b="1" i="1">
                            <a:solidFill>
                              <a:schemeClr val="tx1"/>
                            </a:solidFill>
                            <a:latin typeface="Cambria Math"/>
                          </a:rPr>
                          <m:t>+</m:t>
                        </m:r>
                        <m:r>
                          <a:rPr lang="es-AR" b="1" i="1">
                            <a:solidFill>
                              <a:schemeClr val="tx1"/>
                            </a:solidFill>
                            <a:latin typeface="Cambria Math"/>
                          </a:rPr>
                          <m:t>𝟕</m:t>
                        </m:r>
                        <m:r>
                          <a:rPr lang="es-AR" b="1" i="1">
                            <a:solidFill>
                              <a:schemeClr val="tx1"/>
                            </a:solidFill>
                            <a:latin typeface="Cambria Math"/>
                          </a:rPr>
                          <m:t>.</m:t>
                        </m:r>
                        <m:r>
                          <a:rPr lang="es-AR" b="1" i="1">
                            <a:solidFill>
                              <a:schemeClr val="tx1"/>
                            </a:solidFill>
                            <a:latin typeface="Cambria Math"/>
                          </a:rPr>
                          <m:t>𝟐𝟓</m:t>
                        </m:r>
                      </m:e>
                    </m:rad>
                  </m:oMath>
                </a14:m>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𝟓𝟏𝟐</m:t>
                        </m:r>
                      </m:e>
                    </m:rad>
                  </m:oMath>
                </a14:m>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𝟖</m:t>
                        </m:r>
                      </m:e>
                    </m:rad>
                  </m:oMath>
                </a14:m>
                <a:r>
                  <a:rPr lang="es-AR" b="1" dirty="0">
                    <a:solidFill>
                      <a:schemeClr val="tx1"/>
                    </a:solidFill>
                  </a:rPr>
                  <a:t> = </a:t>
                </a:r>
                <a:endParaRPr lang="es-AR" b="1" dirty="0" smtClean="0">
                  <a:solidFill>
                    <a:schemeClr val="tx1"/>
                  </a:solidFill>
                </a:endParaRPr>
              </a:p>
              <a:p>
                <a:r>
                  <a:rPr lang="es-AR" b="1" dirty="0" smtClean="0">
                    <a:solidFill>
                      <a:srgbClr val="00B050"/>
                    </a:solidFill>
                  </a:rPr>
                  <a:t/>
                </a:r>
                <a:br>
                  <a:rPr lang="es-AR" b="1" dirty="0" smtClean="0">
                    <a:solidFill>
                      <a:srgbClr val="00B050"/>
                    </a:solidFill>
                  </a:rPr>
                </a:br>
                <a:r>
                  <a:rPr lang="es-AR" b="1" dirty="0" smtClean="0">
                    <a:solidFill>
                      <a:srgbClr val="00B050"/>
                    </a:solidFill>
                  </a:rPr>
                  <a:t>e</a:t>
                </a:r>
                <a:r>
                  <a:rPr lang="es-AR" b="1" dirty="0">
                    <a:solidFill>
                      <a:srgbClr val="00B050"/>
                    </a:solidFill>
                  </a:rPr>
                  <a:t>) </a:t>
                </a:r>
                <a14:m>
                  <m:oMath xmlns:m="http://schemas.openxmlformats.org/officeDocument/2006/math">
                    <m:r>
                      <a:rPr lang="es-AR" b="1" i="1" smtClean="0">
                        <a:solidFill>
                          <a:schemeClr val="tx1"/>
                        </a:solidFill>
                        <a:latin typeface="Cambria Math"/>
                      </a:rPr>
                      <m:t>(−</m:t>
                    </m:r>
                    <m:r>
                      <a:rPr lang="es-AR" b="1" i="1" smtClean="0">
                        <a:solidFill>
                          <a:schemeClr val="tx1"/>
                        </a:solidFill>
                        <a:latin typeface="Cambria Math"/>
                      </a:rPr>
                      <m:t>𝟐</m:t>
                    </m:r>
                    <m:r>
                      <a:rPr lang="es-AR" b="1" i="1" smtClean="0">
                        <a:solidFill>
                          <a:schemeClr val="tx1"/>
                        </a:solidFill>
                        <a:latin typeface="Cambria Math"/>
                      </a:rPr>
                      <m:t>)</m:t>
                    </m:r>
                  </m:oMath>
                </a14:m>
                <a:r>
                  <a:rPr lang="es-AR" b="1" baseline="30000" dirty="0">
                    <a:solidFill>
                      <a:schemeClr val="tx1"/>
                    </a:solidFill>
                  </a:rPr>
                  <a:t>2</a:t>
                </a:r>
                <a:r>
                  <a:rPr lang="es-AR" b="1" dirty="0">
                    <a:solidFill>
                      <a:schemeClr val="tx1"/>
                    </a:solidFill>
                  </a:rPr>
                  <a:t>: (-2)</a:t>
                </a:r>
                <a:r>
                  <a:rPr lang="es-AR" b="1" baseline="30000" dirty="0">
                    <a:solidFill>
                      <a:schemeClr val="tx1"/>
                    </a:solidFill>
                  </a:rPr>
                  <a:t>7</a:t>
                </a:r>
                <a:r>
                  <a:rPr lang="es-AR" b="1" dirty="0">
                    <a:solidFill>
                      <a:schemeClr val="tx1"/>
                    </a:solidFill>
                  </a:rPr>
                  <a:t> + </a:t>
                </a:r>
                <a14:m>
                  <m:oMath xmlns:m="http://schemas.openxmlformats.org/officeDocument/2006/math">
                    <m:rad>
                      <m:radPr>
                        <m:ctrlPr>
                          <a:rPr lang="es-AR" b="1" i="1">
                            <a:solidFill>
                              <a:schemeClr val="tx1"/>
                            </a:solidFill>
                            <a:latin typeface="Cambria Math" panose="02040503050406030204" pitchFamily="18" charset="0"/>
                          </a:rPr>
                        </m:ctrlPr>
                      </m:radPr>
                      <m:deg>
                        <m:r>
                          <a:rPr lang="es-AR" b="1" i="1">
                            <a:solidFill>
                              <a:schemeClr val="tx1"/>
                            </a:solidFill>
                            <a:latin typeface="Cambria Math"/>
                          </a:rPr>
                          <m:t>𝟑</m:t>
                        </m:r>
                      </m:deg>
                      <m:e>
                        <m:r>
                          <a:rPr lang="es-AR" b="1" i="1">
                            <a:solidFill>
                              <a:schemeClr val="tx1"/>
                            </a:solidFill>
                            <a:latin typeface="Cambria Math"/>
                          </a:rPr>
                          <m:t>−</m:t>
                        </m:r>
                        <m:r>
                          <a:rPr lang="es-AR" b="1" i="1">
                            <a:solidFill>
                              <a:schemeClr val="tx1"/>
                            </a:solidFill>
                            <a:latin typeface="Cambria Math"/>
                          </a:rPr>
                          <m:t>𝟔𝟒</m:t>
                        </m:r>
                      </m:e>
                    </m:rad>
                  </m:oMath>
                </a14:m>
                <a:r>
                  <a:rPr lang="es-AR" b="1" dirty="0">
                    <a:solidFill>
                      <a:schemeClr val="tx1"/>
                    </a:solidFill>
                  </a:rPr>
                  <a:t> + (10 + 8 : 2) : (-7) =</a:t>
                </a:r>
              </a:p>
              <a:p>
                <a:pPr lvl="0" algn="l"/>
                <a:endParaRPr lang="es-AR" sz="1600" b="1" dirty="0" smtClean="0">
                  <a:solidFill>
                    <a:schemeClr val="tx1"/>
                  </a:solidFill>
                </a:endParaRPr>
              </a:p>
              <a:p>
                <a:pPr lvl="0" algn="l"/>
                <a:r>
                  <a:rPr lang="es-AR" sz="1600" b="1" dirty="0" smtClean="0">
                    <a:solidFill>
                      <a:schemeClr val="tx1"/>
                    </a:solidFill>
                  </a:rPr>
                  <a:t/>
                </a:r>
                <a:br>
                  <a:rPr lang="es-AR" sz="1600" b="1" dirty="0" smtClean="0">
                    <a:solidFill>
                      <a:schemeClr val="tx1"/>
                    </a:solidFill>
                  </a:rPr>
                </a:br>
                <a:r>
                  <a:rPr lang="es-AR" sz="1600" b="1" dirty="0" smtClean="0">
                    <a:solidFill>
                      <a:srgbClr val="00B050"/>
                    </a:solidFill>
                  </a:rPr>
                  <a:t/>
                </a:r>
                <a:br>
                  <a:rPr lang="es-AR" sz="1600" b="1" dirty="0" smtClean="0">
                    <a:solidFill>
                      <a:srgbClr val="00B050"/>
                    </a:solidFill>
                  </a:rPr>
                </a:br>
                <a:r>
                  <a:rPr lang="es-AR" sz="1600" b="1" dirty="0" smtClean="0">
                    <a:solidFill>
                      <a:srgbClr val="00B050"/>
                    </a:solidFill>
                  </a:rPr>
                  <a:t/>
                </a:r>
                <a:br>
                  <a:rPr lang="es-AR" sz="1600" b="1" dirty="0" smtClean="0">
                    <a:solidFill>
                      <a:srgbClr val="00B050"/>
                    </a:solidFill>
                  </a:rPr>
                </a:br>
                <a:r>
                  <a:rPr lang="es-AR" sz="1600" b="1" dirty="0" smtClean="0">
                    <a:solidFill>
                      <a:srgbClr val="00B050"/>
                    </a:solidFill>
                  </a:rPr>
                  <a:t/>
                </a:r>
                <a:br>
                  <a:rPr lang="es-AR" sz="1600" b="1" dirty="0" smtClean="0">
                    <a:solidFill>
                      <a:srgbClr val="00B050"/>
                    </a:solidFill>
                  </a:rPr>
                </a:br>
                <a:endParaRPr lang="es-AR" sz="1600" b="1" dirty="0">
                  <a:solidFill>
                    <a:srgbClr val="00B050"/>
                  </a:solidFill>
                </a:endParaRPr>
              </a:p>
              <a:p>
                <a:pPr algn="l"/>
                <a:endParaRPr lang="es-AR" sz="1600" b="1" dirty="0" smtClean="0">
                  <a:solidFill>
                    <a:srgbClr val="00B050"/>
                  </a:solidFill>
                </a:endParaRPr>
              </a:p>
            </p:txBody>
          </p:sp>
        </mc:Choice>
        <mc:Fallback xmlns="">
          <p:sp>
            <p:nvSpPr>
              <p:cNvPr id="3" name="2 Subtítulo"/>
              <p:cNvSpPr>
                <a:spLocks noGrp="1" noRot="1" noChangeAspect="1" noMove="1" noResize="1" noEditPoints="1" noAdjustHandles="1" noChangeArrowheads="1" noChangeShapeType="1" noTextEdit="1"/>
              </p:cNvSpPr>
              <p:nvPr>
                <p:ph type="subTitle" idx="1"/>
              </p:nvPr>
            </p:nvSpPr>
            <p:spPr>
              <a:xfrm>
                <a:off x="683568" y="1916832"/>
                <a:ext cx="7776864" cy="4680520"/>
              </a:xfrm>
              <a:blipFill rotWithShape="1">
                <a:blip r:embed="rId2"/>
                <a:stretch>
                  <a:fillRect/>
                </a:stretch>
              </a:blipFill>
            </p:spPr>
            <p:txBody>
              <a:bodyPr/>
              <a:lstStyle/>
              <a:p>
                <a:r>
                  <a:rPr lang="es-AR">
                    <a:noFill/>
                  </a:rPr>
                  <a:t> </a:t>
                </a:r>
              </a:p>
            </p:txBody>
          </p:sp>
        </mc:Fallback>
      </mc:AlternateContent>
    </p:spTree>
    <p:extLst>
      <p:ext uri="{BB962C8B-B14F-4D97-AF65-F5344CB8AC3E}">
        <p14:creationId xmlns:p14="http://schemas.microsoft.com/office/powerpoint/2010/main" val="1451399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Criterios de divisibilidad</a:t>
            </a:r>
            <a:endParaRPr lang="es-AR" dirty="0"/>
          </a:p>
        </p:txBody>
      </p:sp>
      <p:sp>
        <p:nvSpPr>
          <p:cNvPr id="3" name="2 Marcador de contenido"/>
          <p:cNvSpPr>
            <a:spLocks noGrp="1"/>
          </p:cNvSpPr>
          <p:nvPr>
            <p:ph idx="1"/>
          </p:nvPr>
        </p:nvSpPr>
        <p:spPr/>
        <p:txBody>
          <a:bodyPr>
            <a:normAutofit fontScale="85000" lnSpcReduction="20000"/>
          </a:bodyPr>
          <a:lstStyle/>
          <a:p>
            <a:r>
              <a:rPr lang="es-AR" dirty="0">
                <a:solidFill>
                  <a:srgbClr val="002060"/>
                </a:solidFill>
                <a:latin typeface="Baskerville Old Face" pitchFamily="18" charset="0"/>
              </a:rPr>
              <a:t>En esta entrada vamos a hablar primero del concepto de </a:t>
            </a:r>
            <a:r>
              <a:rPr lang="es-AR" b="1" dirty="0">
                <a:solidFill>
                  <a:srgbClr val="002060"/>
                </a:solidFill>
                <a:latin typeface="Baskerville Old Face" pitchFamily="18" charset="0"/>
              </a:rPr>
              <a:t>divisibilidad</a:t>
            </a:r>
            <a:r>
              <a:rPr lang="es-AR" dirty="0">
                <a:solidFill>
                  <a:srgbClr val="002060"/>
                </a:solidFill>
                <a:latin typeface="Baskerville Old Face" pitchFamily="18" charset="0"/>
              </a:rPr>
              <a:t>, es decir, qué quiere decir que un número sea divisible entre otro, y después vamos a ir viendo los distintos </a:t>
            </a:r>
            <a:r>
              <a:rPr lang="es-AR" b="1" dirty="0">
                <a:solidFill>
                  <a:srgbClr val="002060"/>
                </a:solidFill>
                <a:latin typeface="Baskerville Old Face" pitchFamily="18" charset="0"/>
              </a:rPr>
              <a:t>criterios o reglas de divisibilidad</a:t>
            </a:r>
            <a:r>
              <a:rPr lang="es-AR" dirty="0">
                <a:solidFill>
                  <a:srgbClr val="002060"/>
                </a:solidFill>
                <a:latin typeface="Baskerville Old Face" pitchFamily="18" charset="0"/>
              </a:rPr>
              <a:t> que podemos utilizar para saber si un número es divisible entre otro.</a:t>
            </a:r>
          </a:p>
          <a:p>
            <a:r>
              <a:rPr lang="es-AR" dirty="0">
                <a:solidFill>
                  <a:srgbClr val="002060"/>
                </a:solidFill>
                <a:latin typeface="Baskerville Old Face" pitchFamily="18" charset="0"/>
              </a:rPr>
              <a:t>Como son muchos los criterios de divisibilidad que os voy a enseñar aquí, bastantes más de los que suelen aparecer en los libros de texto y otras páginas web, </a:t>
            </a:r>
            <a:r>
              <a:rPr lang="es-AR" b="1" dirty="0">
                <a:solidFill>
                  <a:srgbClr val="002060"/>
                </a:solidFill>
                <a:latin typeface="Baskerville Old Face" pitchFamily="18" charset="0"/>
              </a:rPr>
              <a:t>podéis acceder directamente al que os interese</a:t>
            </a:r>
            <a:r>
              <a:rPr lang="es-AR" dirty="0">
                <a:solidFill>
                  <a:srgbClr val="002060"/>
                </a:solidFill>
                <a:latin typeface="Baskerville Old Face" pitchFamily="18" charset="0"/>
              </a:rPr>
              <a:t> seleccionándolo en el siguiente índice de contenidos:</a:t>
            </a:r>
          </a:p>
          <a:p>
            <a:endParaRPr lang="es-AR" dirty="0"/>
          </a:p>
        </p:txBody>
      </p:sp>
    </p:spTree>
    <p:extLst>
      <p:ext uri="{BB962C8B-B14F-4D97-AF65-F5344CB8AC3E}">
        <p14:creationId xmlns:p14="http://schemas.microsoft.com/office/powerpoint/2010/main" val="2251911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1</a:t>
            </a:r>
            <a:r>
              <a:rPr lang="es-AR" dirty="0"/>
              <a:t/>
            </a:r>
            <a:br>
              <a:rPr lang="es-AR" dirty="0"/>
            </a:br>
            <a:endParaRPr lang="es-AR" dirty="0"/>
          </a:p>
        </p:txBody>
      </p:sp>
      <p:sp>
        <p:nvSpPr>
          <p:cNvPr id="3" name="2 Marcador de contenido"/>
          <p:cNvSpPr>
            <a:spLocks noGrp="1"/>
          </p:cNvSpPr>
          <p:nvPr>
            <p:ph idx="1"/>
          </p:nvPr>
        </p:nvSpPr>
        <p:spPr/>
        <p:txBody>
          <a:bodyPr/>
          <a:lstStyle/>
          <a:p>
            <a:pPr marL="0" indent="0">
              <a:buNone/>
            </a:pPr>
            <a:r>
              <a:rPr lang="es-AR" b="1" dirty="0" smtClean="0">
                <a:effectLst/>
              </a:rPr>
              <a:t>Todo número es divisible entre 1.</a:t>
            </a:r>
            <a:endParaRPr lang="es-AR" dirty="0" smtClean="0">
              <a:effectLst/>
            </a:endParaRPr>
          </a:p>
          <a:p>
            <a:pPr marL="0" indent="0">
              <a:buNone/>
            </a:pPr>
            <a:r>
              <a:rPr lang="es-AR" dirty="0" smtClean="0"/>
              <a:t/>
            </a:r>
            <a:br>
              <a:rPr lang="es-AR" dirty="0" smtClean="0"/>
            </a:br>
            <a:r>
              <a:rPr lang="es-AR" dirty="0" smtClean="0"/>
              <a:t>Parece </a:t>
            </a:r>
            <a:r>
              <a:rPr lang="es-AR" dirty="0"/>
              <a:t>bastante claro que aquí no hay mucho que comprobar, ya que si dividimos cualquier número entre 1 obtenemos de cociente el mismo número y de resto cero.</a:t>
            </a:r>
          </a:p>
          <a:p>
            <a:endParaRPr lang="es-AR" dirty="0"/>
          </a:p>
        </p:txBody>
      </p:sp>
    </p:spTree>
    <p:extLst>
      <p:ext uri="{BB962C8B-B14F-4D97-AF65-F5344CB8AC3E}">
        <p14:creationId xmlns:p14="http://schemas.microsoft.com/office/powerpoint/2010/main" val="1374603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2</a:t>
            </a:r>
            <a:r>
              <a:rPr lang="es-AR" dirty="0"/>
              <a:t/>
            </a:r>
            <a:br>
              <a:rPr lang="es-AR" dirty="0"/>
            </a:br>
            <a:endParaRPr lang="es-AR" dirty="0"/>
          </a:p>
        </p:txBody>
      </p:sp>
      <p:sp>
        <p:nvSpPr>
          <p:cNvPr id="3" name="2 Marcador de contenido"/>
          <p:cNvSpPr>
            <a:spLocks noGrp="1"/>
          </p:cNvSpPr>
          <p:nvPr>
            <p:ph idx="1"/>
          </p:nvPr>
        </p:nvSpPr>
        <p:spPr/>
        <p:txBody>
          <a:bodyPr/>
          <a:lstStyle/>
          <a:p>
            <a:pPr marL="0" indent="0">
              <a:buNone/>
            </a:pPr>
            <a:r>
              <a:rPr lang="es-AR" b="1" dirty="0" smtClean="0">
                <a:effectLst/>
              </a:rPr>
              <a:t>Un número es divisible entre 2 si termina en una cifra par (0, 2, 4, 6, 8), es decir, si el número es par.</a:t>
            </a:r>
            <a:endParaRPr lang="es-AR" dirty="0" smtClean="0">
              <a:effectLst/>
            </a:endParaRPr>
          </a:p>
          <a:p>
            <a:pPr marL="0" indent="0">
              <a:buNone/>
            </a:pPr>
            <a:r>
              <a:rPr lang="es-AR" dirty="0"/>
              <a:t>Por ejemplo:</a:t>
            </a:r>
          </a:p>
          <a:p>
            <a:pPr marL="0" indent="0">
              <a:buNone/>
            </a:pPr>
            <a:r>
              <a:rPr lang="es-AR" dirty="0"/>
              <a:t>23</a:t>
            </a:r>
            <a:r>
              <a:rPr lang="es-AR" b="1" dirty="0"/>
              <a:t>4</a:t>
            </a:r>
            <a:r>
              <a:rPr lang="es-AR" dirty="0"/>
              <a:t> es divisible entre 2, porque termina en </a:t>
            </a:r>
            <a:r>
              <a:rPr lang="es-AR" b="1" dirty="0"/>
              <a:t>4</a:t>
            </a:r>
            <a:r>
              <a:rPr lang="es-AR" dirty="0"/>
              <a:t>.</a:t>
            </a:r>
          </a:p>
          <a:p>
            <a:pPr marL="0" indent="0">
              <a:buNone/>
            </a:pPr>
            <a:r>
              <a:rPr lang="es-AR" dirty="0"/>
              <a:t>275</a:t>
            </a:r>
            <a:r>
              <a:rPr lang="es-AR" b="1" dirty="0"/>
              <a:t>8</a:t>
            </a:r>
            <a:r>
              <a:rPr lang="es-AR" dirty="0"/>
              <a:t> es divisible entre 2, porque termina en </a:t>
            </a:r>
            <a:r>
              <a:rPr lang="es-AR" b="1" dirty="0"/>
              <a:t>8</a:t>
            </a:r>
            <a:r>
              <a:rPr lang="es-AR" dirty="0"/>
              <a:t>.</a:t>
            </a:r>
          </a:p>
          <a:p>
            <a:pPr marL="0" indent="0">
              <a:buNone/>
            </a:pPr>
            <a:r>
              <a:rPr lang="es-AR" dirty="0"/>
              <a:t>4</a:t>
            </a:r>
            <a:r>
              <a:rPr lang="es-AR" b="1" dirty="0"/>
              <a:t>7</a:t>
            </a:r>
            <a:r>
              <a:rPr lang="es-AR" dirty="0"/>
              <a:t> no es divisible entre 2, porque termina en </a:t>
            </a:r>
            <a:r>
              <a:rPr lang="es-AR" b="1" dirty="0"/>
              <a:t>7</a:t>
            </a:r>
            <a:r>
              <a:rPr lang="es-AR" dirty="0"/>
              <a:t>, que no es par (no es 0, 2, 4, 6 ni 8).</a:t>
            </a:r>
          </a:p>
          <a:p>
            <a:pPr marL="0" indent="0">
              <a:buNone/>
            </a:pPr>
            <a:endParaRPr lang="es-AR" dirty="0"/>
          </a:p>
        </p:txBody>
      </p:sp>
    </p:spTree>
    <p:extLst>
      <p:ext uri="{BB962C8B-B14F-4D97-AF65-F5344CB8AC3E}">
        <p14:creationId xmlns:p14="http://schemas.microsoft.com/office/powerpoint/2010/main" val="2923291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3</a:t>
            </a:r>
            <a:r>
              <a:rPr lang="es-AR" dirty="0"/>
              <a:t/>
            </a:r>
            <a:br>
              <a:rPr lang="es-AR" dirty="0"/>
            </a:br>
            <a:endParaRPr lang="es-AR" dirty="0"/>
          </a:p>
        </p:txBody>
      </p:sp>
      <p:sp>
        <p:nvSpPr>
          <p:cNvPr id="3" name="2 Marcador de contenido"/>
          <p:cNvSpPr>
            <a:spLocks noGrp="1"/>
          </p:cNvSpPr>
          <p:nvPr>
            <p:ph idx="1"/>
          </p:nvPr>
        </p:nvSpPr>
        <p:spPr/>
        <p:txBody>
          <a:bodyPr>
            <a:normAutofit fontScale="70000" lnSpcReduction="20000"/>
          </a:bodyPr>
          <a:lstStyle/>
          <a:p>
            <a:pPr marL="0" indent="0">
              <a:buNone/>
            </a:pPr>
            <a:r>
              <a:rPr lang="es-AR" sz="3100" b="1" dirty="0" smtClean="0">
                <a:effectLst/>
              </a:rPr>
              <a:t>Un número es divisible entre 3 si la suma de sus cifras es un múltiplo de 3</a:t>
            </a:r>
            <a:r>
              <a:rPr lang="es-AR" sz="3100" dirty="0" smtClean="0">
                <a:effectLst/>
              </a:rPr>
              <a:t>.</a:t>
            </a:r>
          </a:p>
          <a:p>
            <a:pPr marL="0" indent="0">
              <a:buNone/>
            </a:pPr>
            <a:r>
              <a:rPr lang="es-AR" sz="3100" b="1" dirty="0" smtClean="0"/>
              <a:t/>
            </a:r>
            <a:br>
              <a:rPr lang="es-AR" sz="3100" b="1" dirty="0" smtClean="0"/>
            </a:br>
            <a:r>
              <a:rPr lang="es-AR" sz="3100" b="1" dirty="0" smtClean="0"/>
              <a:t>Nota</a:t>
            </a:r>
            <a:r>
              <a:rPr lang="es-AR" sz="3100" b="1" dirty="0"/>
              <a:t>:</a:t>
            </a:r>
            <a:r>
              <a:rPr lang="es-AR" sz="3100" dirty="0"/>
              <a:t> Si el número tiene cifras que sean 3, si se quiere, no es necesario sumar dichas cifras (las cifras que son 3). De esa manera, como la suma total de cifras es menor, es más fácil ver si es múltiplo de 3.</a:t>
            </a:r>
          </a:p>
          <a:p>
            <a:pPr marL="0" indent="0">
              <a:buNone/>
            </a:pPr>
            <a:r>
              <a:rPr lang="es-AR" sz="3100" dirty="0"/>
              <a:t>Por ejemplo:</a:t>
            </a:r>
          </a:p>
          <a:p>
            <a:pPr marL="0" indent="0">
              <a:buNone/>
            </a:pPr>
            <a:r>
              <a:rPr lang="es-AR" sz="3100" dirty="0"/>
              <a:t>45 es divisible entre 3, porque 4+5=9, y 9 es múltiplo de 3 (9=3·3).</a:t>
            </a:r>
          </a:p>
          <a:p>
            <a:pPr marL="0" indent="0">
              <a:buNone/>
            </a:pPr>
            <a:r>
              <a:rPr lang="es-AR" sz="3100" dirty="0" smtClean="0"/>
              <a:t/>
            </a:r>
            <a:br>
              <a:rPr lang="es-AR" sz="3100" dirty="0" smtClean="0"/>
            </a:br>
            <a:r>
              <a:rPr lang="es-AR" sz="3100" dirty="0" smtClean="0"/>
              <a:t>35472 </a:t>
            </a:r>
            <a:r>
              <a:rPr lang="es-AR" sz="3100" dirty="0"/>
              <a:t>es divisible entre 3, porque 3+5+4+7+2=21, y 21 es múltiplo de 3 (21=3·7</a:t>
            </a:r>
            <a:r>
              <a:rPr lang="es-AR" sz="3100" dirty="0" smtClean="0"/>
              <a:t>).</a:t>
            </a:r>
            <a:br>
              <a:rPr lang="es-AR" sz="3100" dirty="0" smtClean="0"/>
            </a:br>
            <a:r>
              <a:rPr lang="es-AR" sz="3100" dirty="0" smtClean="0"/>
              <a:t/>
            </a:r>
            <a:br>
              <a:rPr lang="es-AR" sz="3100" dirty="0" smtClean="0"/>
            </a:br>
            <a:r>
              <a:rPr lang="es-AR" sz="3100" dirty="0" smtClean="0"/>
              <a:t>5408 </a:t>
            </a:r>
            <a:r>
              <a:rPr lang="es-AR" sz="3100" dirty="0"/>
              <a:t>no es divisible entre 3, porque 5+4+0+8=17, y 17 no es múltiplo de 3</a:t>
            </a:r>
          </a:p>
          <a:p>
            <a:pPr marL="0" indent="0">
              <a:buNone/>
            </a:pPr>
            <a:endParaRPr lang="es-AR" dirty="0"/>
          </a:p>
        </p:txBody>
      </p:sp>
    </p:spTree>
    <p:extLst>
      <p:ext uri="{BB962C8B-B14F-4D97-AF65-F5344CB8AC3E}">
        <p14:creationId xmlns:p14="http://schemas.microsoft.com/office/powerpoint/2010/main" val="2111798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4</a:t>
            </a:r>
            <a:r>
              <a:rPr lang="es-AR" dirty="0"/>
              <a:t/>
            </a:r>
            <a:br>
              <a:rPr lang="es-AR" dirty="0"/>
            </a:br>
            <a:endParaRPr lang="es-AR" dirty="0"/>
          </a:p>
        </p:txBody>
      </p:sp>
      <p:sp>
        <p:nvSpPr>
          <p:cNvPr id="3" name="2 Marcador de contenido"/>
          <p:cNvSpPr>
            <a:spLocks noGrp="1"/>
          </p:cNvSpPr>
          <p:nvPr>
            <p:ph idx="1"/>
          </p:nvPr>
        </p:nvSpPr>
        <p:spPr/>
        <p:txBody>
          <a:bodyPr>
            <a:normAutofit/>
          </a:bodyPr>
          <a:lstStyle/>
          <a:p>
            <a:pPr marL="0" indent="0">
              <a:buNone/>
            </a:pPr>
            <a:r>
              <a:rPr lang="es-AR" sz="1600" b="1" i="1" dirty="0"/>
              <a:t>Un número es divisible entre 4 si el número formado por las dos últimas cifras es un múltiplo de 4 o cuando termina en doble cero</a:t>
            </a:r>
            <a:r>
              <a:rPr lang="es-AR" sz="1600" b="1" i="1" dirty="0" smtClean="0"/>
              <a:t>.</a:t>
            </a:r>
            <a:br>
              <a:rPr lang="es-AR" sz="1600" b="1" i="1" dirty="0" smtClean="0"/>
            </a:br>
            <a:r>
              <a:rPr lang="es-AR" sz="1600" dirty="0"/>
              <a:t>Por ejemplo:</a:t>
            </a:r>
          </a:p>
          <a:p>
            <a:pPr marL="0" indent="0">
              <a:buNone/>
            </a:pPr>
            <a:endParaRPr lang="es-AR" sz="1600" dirty="0" smtClean="0"/>
          </a:p>
          <a:p>
            <a:pPr marL="0" indent="0">
              <a:buNone/>
            </a:pPr>
            <a:r>
              <a:rPr lang="es-AR" sz="1600" dirty="0" smtClean="0"/>
              <a:t>81</a:t>
            </a:r>
            <a:r>
              <a:rPr lang="es-AR" sz="1600" b="1" dirty="0" smtClean="0"/>
              <a:t>00</a:t>
            </a:r>
            <a:r>
              <a:rPr lang="es-AR" sz="1600" dirty="0"/>
              <a:t> es divisible entre 4, porque termina en </a:t>
            </a:r>
            <a:r>
              <a:rPr lang="es-AR" sz="1600" b="1" dirty="0"/>
              <a:t>00</a:t>
            </a:r>
            <a:r>
              <a:rPr lang="es-AR" sz="1600" dirty="0"/>
              <a:t>.</a:t>
            </a:r>
          </a:p>
          <a:p>
            <a:pPr marL="0" indent="0">
              <a:buNone/>
            </a:pPr>
            <a:endParaRPr lang="es-AR" sz="1600" dirty="0" smtClean="0"/>
          </a:p>
          <a:p>
            <a:pPr marL="0" indent="0">
              <a:buNone/>
            </a:pPr>
            <a:r>
              <a:rPr lang="es-AR" sz="1600" dirty="0" smtClean="0"/>
              <a:t>238</a:t>
            </a:r>
            <a:r>
              <a:rPr lang="es-AR" sz="1600" b="1" dirty="0" smtClean="0"/>
              <a:t>24</a:t>
            </a:r>
            <a:r>
              <a:rPr lang="es-AR" sz="1600" dirty="0"/>
              <a:t> es divisible entre 4, porque termina en </a:t>
            </a:r>
            <a:r>
              <a:rPr lang="es-AR" sz="1600" b="1" dirty="0"/>
              <a:t>24</a:t>
            </a:r>
            <a:r>
              <a:rPr lang="es-AR" sz="1600" dirty="0"/>
              <a:t>, que es múltiplo de 4 (24=4·6).</a:t>
            </a:r>
          </a:p>
          <a:p>
            <a:pPr marL="0" indent="0">
              <a:buNone/>
            </a:pPr>
            <a:endParaRPr lang="es-AR" sz="1600" dirty="0" smtClean="0"/>
          </a:p>
          <a:p>
            <a:pPr marL="0" indent="0">
              <a:buNone/>
            </a:pPr>
            <a:r>
              <a:rPr lang="es-AR" sz="1600" dirty="0" smtClean="0"/>
              <a:t>6</a:t>
            </a:r>
            <a:r>
              <a:rPr lang="es-AR" sz="1600" b="1" dirty="0" smtClean="0"/>
              <a:t>32</a:t>
            </a:r>
            <a:r>
              <a:rPr lang="es-AR" sz="1600" dirty="0"/>
              <a:t> es divisible entre 4, porque termina en </a:t>
            </a:r>
            <a:r>
              <a:rPr lang="es-AR" sz="1600" b="1" dirty="0"/>
              <a:t>32</a:t>
            </a:r>
            <a:r>
              <a:rPr lang="es-AR" sz="1600" dirty="0"/>
              <a:t>, que es múltiplo de 4 (32=4·8)</a:t>
            </a:r>
          </a:p>
          <a:p>
            <a:pPr marL="0" indent="0">
              <a:buNone/>
            </a:pPr>
            <a:endParaRPr lang="es-AR" sz="1600" dirty="0" smtClean="0"/>
          </a:p>
          <a:p>
            <a:pPr marL="0" indent="0">
              <a:buNone/>
            </a:pPr>
            <a:r>
              <a:rPr lang="es-AR" sz="1600" dirty="0" smtClean="0"/>
              <a:t>36</a:t>
            </a:r>
            <a:r>
              <a:rPr lang="es-AR" sz="1600" b="1" dirty="0" smtClean="0"/>
              <a:t>15</a:t>
            </a:r>
            <a:r>
              <a:rPr lang="es-AR" sz="1600" dirty="0"/>
              <a:t> no es divisible entre 4, porque termina en </a:t>
            </a:r>
            <a:r>
              <a:rPr lang="es-AR" sz="1600" b="1" dirty="0"/>
              <a:t>15</a:t>
            </a:r>
            <a:r>
              <a:rPr lang="es-AR" sz="1600" dirty="0"/>
              <a:t>, que no es múltiplo de 4.</a:t>
            </a:r>
          </a:p>
          <a:p>
            <a:pPr marL="0" indent="0">
              <a:buNone/>
            </a:pPr>
            <a:r>
              <a:rPr lang="es-AR" sz="1600" dirty="0"/>
              <a:t>Aunque no es habitual verlo, se puede aplicar también otro criterio de divisibilidad del 4, según el cuál:</a:t>
            </a:r>
          </a:p>
          <a:p>
            <a:pPr marL="0" indent="0">
              <a:buNone/>
            </a:pPr>
            <a:endParaRPr lang="es-AR" sz="1600" dirty="0"/>
          </a:p>
        </p:txBody>
      </p:sp>
    </p:spTree>
    <p:extLst>
      <p:ext uri="{BB962C8B-B14F-4D97-AF65-F5344CB8AC3E}">
        <p14:creationId xmlns:p14="http://schemas.microsoft.com/office/powerpoint/2010/main" val="702927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5</a:t>
            </a:r>
            <a:r>
              <a:rPr lang="es-AR" dirty="0"/>
              <a:t/>
            </a:r>
            <a:br>
              <a:rPr lang="es-AR" dirty="0"/>
            </a:br>
            <a:endParaRPr lang="es-AR" dirty="0"/>
          </a:p>
        </p:txBody>
      </p:sp>
      <p:sp>
        <p:nvSpPr>
          <p:cNvPr id="3" name="2 Marcador de contenido"/>
          <p:cNvSpPr>
            <a:spLocks noGrp="1"/>
          </p:cNvSpPr>
          <p:nvPr>
            <p:ph idx="1"/>
          </p:nvPr>
        </p:nvSpPr>
        <p:spPr/>
        <p:txBody>
          <a:bodyPr>
            <a:normAutofit lnSpcReduction="10000"/>
          </a:bodyPr>
          <a:lstStyle/>
          <a:p>
            <a:pPr marL="0" indent="0">
              <a:buNone/>
            </a:pPr>
            <a:r>
              <a:rPr lang="es-AR" b="1" dirty="0" smtClean="0">
                <a:effectLst/>
              </a:rPr>
              <a:t>Un número es divisible entre 5 si termina en 0 o en 5.</a:t>
            </a:r>
            <a:endParaRPr lang="es-AR" dirty="0" smtClean="0">
              <a:effectLst/>
            </a:endParaRPr>
          </a:p>
          <a:p>
            <a:pPr marL="0" indent="0">
              <a:buNone/>
            </a:pPr>
            <a:r>
              <a:rPr lang="es-AR" dirty="0"/>
              <a:t>Por ejemplo:</a:t>
            </a:r>
          </a:p>
          <a:p>
            <a:pPr marL="0" indent="0">
              <a:buNone/>
            </a:pPr>
            <a:r>
              <a:rPr lang="es-AR" dirty="0"/>
              <a:t>32</a:t>
            </a:r>
            <a:r>
              <a:rPr lang="es-AR" b="1" dirty="0"/>
              <a:t>5</a:t>
            </a:r>
            <a:r>
              <a:rPr lang="es-AR" dirty="0"/>
              <a:t> es divisible entre 5, porque termina en </a:t>
            </a:r>
            <a:r>
              <a:rPr lang="es-AR" b="1" dirty="0"/>
              <a:t>5</a:t>
            </a:r>
            <a:r>
              <a:rPr lang="es-AR" dirty="0"/>
              <a:t>.</a:t>
            </a:r>
          </a:p>
          <a:p>
            <a:pPr marL="0" indent="0">
              <a:buNone/>
            </a:pPr>
            <a:r>
              <a:rPr lang="es-AR" dirty="0" smtClean="0"/>
              <a:t/>
            </a:r>
            <a:br>
              <a:rPr lang="es-AR" dirty="0" smtClean="0"/>
            </a:br>
            <a:r>
              <a:rPr lang="es-AR" dirty="0" smtClean="0"/>
              <a:t>2367</a:t>
            </a:r>
            <a:r>
              <a:rPr lang="es-AR" b="1" dirty="0" smtClean="0"/>
              <a:t>0</a:t>
            </a:r>
            <a:r>
              <a:rPr lang="es-AR" dirty="0"/>
              <a:t> es divisible entre 5, porque termina en </a:t>
            </a:r>
            <a:r>
              <a:rPr lang="es-AR" b="1" dirty="0"/>
              <a:t>0</a:t>
            </a:r>
            <a:r>
              <a:rPr lang="es-AR" dirty="0"/>
              <a:t>.</a:t>
            </a:r>
          </a:p>
          <a:p>
            <a:pPr marL="0" indent="0">
              <a:buNone/>
            </a:pPr>
            <a:r>
              <a:rPr lang="es-AR" dirty="0" smtClean="0"/>
              <a:t/>
            </a:r>
            <a:br>
              <a:rPr lang="es-AR" dirty="0" smtClean="0"/>
            </a:br>
            <a:r>
              <a:rPr lang="es-AR" dirty="0" smtClean="0"/>
              <a:t>56</a:t>
            </a:r>
            <a:r>
              <a:rPr lang="es-AR" b="1" dirty="0" smtClean="0"/>
              <a:t>4</a:t>
            </a:r>
            <a:r>
              <a:rPr lang="es-AR" dirty="0"/>
              <a:t> no es divisible entre 5, porque no termina ni en 0 ni en 5.</a:t>
            </a:r>
          </a:p>
          <a:p>
            <a:endParaRPr lang="es-AR" dirty="0"/>
          </a:p>
        </p:txBody>
      </p:sp>
    </p:spTree>
    <p:extLst>
      <p:ext uri="{BB962C8B-B14F-4D97-AF65-F5344CB8AC3E}">
        <p14:creationId xmlns:p14="http://schemas.microsoft.com/office/powerpoint/2010/main" val="2577569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6</a:t>
            </a:r>
            <a:r>
              <a:rPr lang="es-AR" dirty="0"/>
              <a:t/>
            </a:r>
            <a:br>
              <a:rPr lang="es-AR" dirty="0"/>
            </a:br>
            <a:endParaRPr lang="es-AR" dirty="0"/>
          </a:p>
        </p:txBody>
      </p:sp>
      <p:sp>
        <p:nvSpPr>
          <p:cNvPr id="3" name="2 Marcador de contenido"/>
          <p:cNvSpPr>
            <a:spLocks noGrp="1"/>
          </p:cNvSpPr>
          <p:nvPr>
            <p:ph idx="1"/>
          </p:nvPr>
        </p:nvSpPr>
        <p:spPr>
          <a:xfrm>
            <a:off x="457200" y="1600200"/>
            <a:ext cx="8435280" cy="4525963"/>
          </a:xfrm>
        </p:spPr>
        <p:txBody>
          <a:bodyPr>
            <a:normAutofit fontScale="92500" lnSpcReduction="20000"/>
          </a:bodyPr>
          <a:lstStyle/>
          <a:p>
            <a:pPr marL="0" indent="0">
              <a:buNone/>
            </a:pPr>
            <a:r>
              <a:rPr lang="es-AR" sz="2200" b="1" dirty="0" smtClean="0">
                <a:effectLst/>
              </a:rPr>
              <a:t>Un número es divisible entre 6 si es divisible entre 2 y entre 3 a la vez, es decir, cuando es par y divisible entre 3.</a:t>
            </a:r>
            <a:r>
              <a:rPr lang="es-AR" b="1" dirty="0" smtClean="0">
                <a:effectLst/>
              </a:rPr>
              <a:t/>
            </a:r>
            <a:br>
              <a:rPr lang="es-AR" b="1" dirty="0" smtClean="0">
                <a:effectLst/>
              </a:rPr>
            </a:br>
            <a:endParaRPr lang="es-AR" dirty="0" smtClean="0">
              <a:effectLst/>
            </a:endParaRPr>
          </a:p>
          <a:p>
            <a:pPr marL="0" indent="0">
              <a:buNone/>
            </a:pPr>
            <a:r>
              <a:rPr lang="es-AR" sz="2600" dirty="0"/>
              <a:t>Por ejemplo:</a:t>
            </a:r>
          </a:p>
          <a:p>
            <a:pPr marL="0" indent="0">
              <a:buNone/>
            </a:pPr>
            <a:r>
              <a:rPr lang="es-AR" sz="2600" dirty="0" smtClean="0"/>
              <a:t/>
            </a:r>
            <a:br>
              <a:rPr lang="es-AR" sz="2600" dirty="0" smtClean="0"/>
            </a:br>
            <a:r>
              <a:rPr lang="es-AR" sz="2600" dirty="0" smtClean="0"/>
              <a:t>162 </a:t>
            </a:r>
            <a:r>
              <a:rPr lang="es-AR" sz="2600" dirty="0"/>
              <a:t>es divisible entre 6, porque es divisible entre 2 (termina en 2, que es una cifra par) y entre 3 (1+6+2=9, que es múltiplo de 3).</a:t>
            </a:r>
          </a:p>
          <a:p>
            <a:pPr marL="0" indent="0">
              <a:buNone/>
            </a:pPr>
            <a:r>
              <a:rPr lang="es-AR" sz="2600" dirty="0" smtClean="0"/>
              <a:t/>
            </a:r>
            <a:br>
              <a:rPr lang="es-AR" sz="2600" dirty="0" smtClean="0"/>
            </a:br>
            <a:r>
              <a:rPr lang="es-AR" sz="2600" dirty="0" smtClean="0"/>
              <a:t>318 </a:t>
            </a:r>
            <a:r>
              <a:rPr lang="es-AR" sz="2600" dirty="0"/>
              <a:t>es divisible entre 6, porque es divisible entre 2 (termina en 8, que es una cifra par) y entre 3 (3+1+8=12, que es múltiplo de 3</a:t>
            </a:r>
            <a:r>
              <a:rPr lang="es-AR" sz="2600" dirty="0" smtClean="0"/>
              <a:t>).</a:t>
            </a:r>
            <a:br>
              <a:rPr lang="es-AR" sz="2600" dirty="0" smtClean="0"/>
            </a:br>
            <a:r>
              <a:rPr lang="es-AR" sz="2600" dirty="0" smtClean="0"/>
              <a:t/>
            </a:r>
            <a:br>
              <a:rPr lang="es-AR" sz="2600" dirty="0" smtClean="0"/>
            </a:br>
            <a:r>
              <a:rPr lang="es-AR" sz="2800" b="1" dirty="0" smtClean="0"/>
              <a:t>Nota</a:t>
            </a:r>
            <a:r>
              <a:rPr lang="es-AR" sz="2800" b="1" dirty="0"/>
              <a:t>: Un número es divisible entre otro si lo es por todos sus divisores</a:t>
            </a:r>
            <a:r>
              <a:rPr lang="es-AR" sz="2800" dirty="0"/>
              <a:t>. Por eso, como 6=2·3, si un número es divisible entre 2 y entre 3, también es divisible entre 6.</a:t>
            </a:r>
            <a:endParaRPr lang="es-AR" sz="2600" dirty="0"/>
          </a:p>
          <a:p>
            <a:pPr marL="0" indent="0">
              <a:buNone/>
            </a:pPr>
            <a:endParaRPr lang="es-AR" dirty="0"/>
          </a:p>
        </p:txBody>
      </p:sp>
    </p:spTree>
    <p:extLst>
      <p:ext uri="{BB962C8B-B14F-4D97-AF65-F5344CB8AC3E}">
        <p14:creationId xmlns:p14="http://schemas.microsoft.com/office/powerpoint/2010/main" val="4224870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7</a:t>
            </a:r>
            <a:r>
              <a:rPr lang="es-AR" dirty="0"/>
              <a:t/>
            </a:r>
            <a:br>
              <a:rPr lang="es-AR" dirty="0"/>
            </a:br>
            <a:endParaRPr lang="es-AR" dirty="0"/>
          </a:p>
        </p:txBody>
      </p:sp>
      <p:sp>
        <p:nvSpPr>
          <p:cNvPr id="3" name="2 Marcador de contenido"/>
          <p:cNvSpPr>
            <a:spLocks noGrp="1"/>
          </p:cNvSpPr>
          <p:nvPr>
            <p:ph idx="1"/>
          </p:nvPr>
        </p:nvSpPr>
        <p:spPr>
          <a:xfrm>
            <a:off x="457200" y="1412776"/>
            <a:ext cx="8507288" cy="5256584"/>
          </a:xfrm>
        </p:spPr>
        <p:txBody>
          <a:bodyPr>
            <a:normAutofit fontScale="47500" lnSpcReduction="20000"/>
          </a:bodyPr>
          <a:lstStyle/>
          <a:p>
            <a:pPr marL="0" indent="0">
              <a:buNone/>
            </a:pPr>
            <a:r>
              <a:rPr lang="es-AR" b="1" dirty="0" smtClean="0">
                <a:effectLst/>
              </a:rPr>
              <a:t>Un número es divisible entre 7 si, al restar al número sin la cifra de las unidades el doble de la cifra de las unidades, el resultado es un múltiplo de 7 (eso incluye al 0 también).</a:t>
            </a:r>
            <a:endParaRPr lang="es-AR" dirty="0" smtClean="0">
              <a:effectLst/>
            </a:endParaRPr>
          </a:p>
          <a:p>
            <a:pPr marL="0" indent="0">
              <a:buNone/>
            </a:pPr>
            <a:r>
              <a:rPr lang="es-AR" dirty="0" smtClean="0"/>
              <a:t/>
            </a:r>
            <a:br>
              <a:rPr lang="es-AR" dirty="0" smtClean="0"/>
            </a:br>
            <a:r>
              <a:rPr lang="es-AR" dirty="0" smtClean="0"/>
              <a:t>Si </a:t>
            </a:r>
            <a:r>
              <a:rPr lang="es-AR" dirty="0"/>
              <a:t>no sabemos si el número obtenido es múltiplo de 7, podemos repetir el proceso con dicho número.</a:t>
            </a:r>
          </a:p>
          <a:p>
            <a:pPr marL="0" indent="0">
              <a:buNone/>
            </a:pPr>
            <a:r>
              <a:rPr lang="es-AR" dirty="0" smtClean="0"/>
              <a:t/>
            </a:r>
            <a:br>
              <a:rPr lang="es-AR" dirty="0" smtClean="0"/>
            </a:br>
            <a:r>
              <a:rPr lang="es-AR" dirty="0" smtClean="0"/>
              <a:t>Por </a:t>
            </a:r>
            <a:r>
              <a:rPr lang="es-AR" dirty="0"/>
              <a:t>ejemplo:</a:t>
            </a:r>
          </a:p>
          <a:p>
            <a:pPr marL="0" indent="0">
              <a:buNone/>
            </a:pPr>
            <a:r>
              <a:rPr lang="es-AR" dirty="0" smtClean="0"/>
              <a:t/>
            </a:r>
            <a:br>
              <a:rPr lang="es-AR" dirty="0" smtClean="0"/>
            </a:br>
            <a:r>
              <a:rPr lang="es-AR" dirty="0" smtClean="0"/>
              <a:t>¿</a:t>
            </a:r>
            <a:r>
              <a:rPr lang="es-AR" dirty="0"/>
              <a:t>Es divisible 161 entre 7?</a:t>
            </a:r>
          </a:p>
          <a:p>
            <a:pPr marL="0" indent="0">
              <a:buNone/>
            </a:pPr>
            <a:r>
              <a:rPr lang="es-AR" dirty="0"/>
              <a:t>Restamos al número sin la cifra de las unidades (16) el doble de la cifra de las unidades (2·1</a:t>
            </a:r>
            <a:r>
              <a:rPr lang="es-AR" dirty="0" smtClean="0"/>
              <a:t>):16-2·1=14</a:t>
            </a:r>
            <a:endParaRPr lang="es-AR" dirty="0"/>
          </a:p>
          <a:p>
            <a:pPr marL="0" indent="0">
              <a:buNone/>
            </a:pPr>
            <a:r>
              <a:rPr lang="es-AR" dirty="0" smtClean="0"/>
              <a:t/>
            </a:r>
            <a:br>
              <a:rPr lang="es-AR" dirty="0" smtClean="0"/>
            </a:br>
            <a:r>
              <a:rPr lang="es-AR" dirty="0" smtClean="0"/>
              <a:t>Como </a:t>
            </a:r>
            <a:r>
              <a:rPr lang="es-AR" dirty="0"/>
              <a:t>14 es múltiplo de 7 (14=7·2), podemos concluir que 161 es divisible entre 7.</a:t>
            </a:r>
          </a:p>
          <a:p>
            <a:pPr marL="0" indent="0">
              <a:buNone/>
            </a:pPr>
            <a:r>
              <a:rPr lang="es-AR" dirty="0" smtClean="0"/>
              <a:t/>
            </a:r>
            <a:br>
              <a:rPr lang="es-AR" dirty="0" smtClean="0"/>
            </a:br>
            <a:r>
              <a:rPr lang="es-AR" dirty="0" smtClean="0"/>
              <a:t>¿</a:t>
            </a:r>
            <a:r>
              <a:rPr lang="es-AR" dirty="0"/>
              <a:t>Es divisible 5215 entre 7?</a:t>
            </a:r>
          </a:p>
          <a:p>
            <a:pPr marL="0" indent="0">
              <a:buNone/>
            </a:pPr>
            <a:r>
              <a:rPr lang="es-AR" dirty="0" smtClean="0"/>
              <a:t/>
            </a:r>
            <a:br>
              <a:rPr lang="es-AR" dirty="0" smtClean="0"/>
            </a:br>
            <a:r>
              <a:rPr lang="es-AR" dirty="0" smtClean="0"/>
              <a:t>Restamos </a:t>
            </a:r>
            <a:r>
              <a:rPr lang="es-AR" dirty="0"/>
              <a:t>al número sin la cifra de las unidades (521) el doble de la cifra de las unidades  </a:t>
            </a:r>
            <a:r>
              <a:rPr lang="es-AR" dirty="0" smtClean="0"/>
              <a:t>(</a:t>
            </a:r>
            <a:r>
              <a:rPr lang="es-AR" dirty="0"/>
              <a:t>2·5</a:t>
            </a:r>
            <a:r>
              <a:rPr lang="es-AR" dirty="0" smtClean="0"/>
              <a:t>): 521-2·5=521-10=511</a:t>
            </a:r>
            <a:endParaRPr lang="es-AR" dirty="0"/>
          </a:p>
          <a:p>
            <a:pPr marL="0" indent="0">
              <a:buNone/>
            </a:pPr>
            <a:r>
              <a:rPr lang="es-AR" dirty="0" smtClean="0"/>
              <a:t/>
            </a:r>
            <a:br>
              <a:rPr lang="es-AR" dirty="0" smtClean="0"/>
            </a:br>
            <a:r>
              <a:rPr lang="es-AR" dirty="0" smtClean="0"/>
              <a:t>Como </a:t>
            </a:r>
            <a:r>
              <a:rPr lang="es-AR" dirty="0"/>
              <a:t>no tenemos claro si 511 es múltiplo de 7 (es lo mismo que decir que sea divisible entre 7), repetimos el procedimiento, ahora con </a:t>
            </a:r>
            <a:r>
              <a:rPr lang="es-AR" dirty="0" smtClean="0"/>
              <a:t>511:51-2·1=51-2=49</a:t>
            </a:r>
            <a:endParaRPr lang="es-AR" dirty="0"/>
          </a:p>
          <a:p>
            <a:pPr marL="0" indent="0">
              <a:buNone/>
            </a:pPr>
            <a:r>
              <a:rPr lang="es-AR" dirty="0" smtClean="0"/>
              <a:t/>
            </a:r>
            <a:br>
              <a:rPr lang="es-AR" dirty="0" smtClean="0"/>
            </a:br>
            <a:r>
              <a:rPr lang="es-AR" dirty="0" smtClean="0"/>
              <a:t>Como </a:t>
            </a:r>
            <a:r>
              <a:rPr lang="es-AR" dirty="0"/>
              <a:t>49 es múltiplo de 7 (49=7·7), podemos concluir que 5215 es divisible entre 7.</a:t>
            </a:r>
          </a:p>
          <a:p>
            <a:pPr marL="0" indent="0">
              <a:buNone/>
            </a:pPr>
            <a:r>
              <a:rPr lang="es-AR" dirty="0" smtClean="0"/>
              <a:t/>
            </a:r>
            <a:br>
              <a:rPr lang="es-AR" dirty="0" smtClean="0"/>
            </a:br>
            <a:r>
              <a:rPr lang="es-AR" dirty="0" smtClean="0"/>
              <a:t>Espero </a:t>
            </a:r>
            <a:r>
              <a:rPr lang="es-AR" dirty="0"/>
              <a:t>que así haya quedado más claro este criterio de divisibilidad</a:t>
            </a:r>
            <a:r>
              <a:rPr lang="es-AR" dirty="0" smtClean="0"/>
              <a:t>.</a:t>
            </a:r>
            <a:br>
              <a:rPr lang="es-AR" dirty="0" smtClean="0"/>
            </a:br>
            <a:endParaRPr lang="es-AR" dirty="0"/>
          </a:p>
          <a:p>
            <a:pPr marL="0" indent="0">
              <a:buNone/>
            </a:pPr>
            <a:endParaRPr lang="es-AR" dirty="0"/>
          </a:p>
        </p:txBody>
      </p:sp>
    </p:spTree>
    <p:extLst>
      <p:ext uri="{BB962C8B-B14F-4D97-AF65-F5344CB8AC3E}">
        <p14:creationId xmlns:p14="http://schemas.microsoft.com/office/powerpoint/2010/main" val="1665112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8</a:t>
            </a:r>
            <a:r>
              <a:rPr lang="es-AR" dirty="0"/>
              <a:t/>
            </a:r>
            <a:br>
              <a:rPr lang="es-AR" dirty="0"/>
            </a:br>
            <a:endParaRPr lang="es-AR" dirty="0"/>
          </a:p>
        </p:txBody>
      </p:sp>
      <p:sp>
        <p:nvSpPr>
          <p:cNvPr id="3" name="2 Marcador de contenido"/>
          <p:cNvSpPr>
            <a:spLocks noGrp="1"/>
          </p:cNvSpPr>
          <p:nvPr>
            <p:ph idx="1"/>
          </p:nvPr>
        </p:nvSpPr>
        <p:spPr>
          <a:xfrm>
            <a:off x="457200" y="1124744"/>
            <a:ext cx="8229600" cy="5472608"/>
          </a:xfrm>
        </p:spPr>
        <p:txBody>
          <a:bodyPr>
            <a:normAutofit fontScale="40000" lnSpcReduction="20000"/>
          </a:bodyPr>
          <a:lstStyle/>
          <a:p>
            <a:pPr marL="0" indent="0">
              <a:buNone/>
            </a:pPr>
            <a:r>
              <a:rPr lang="es-AR" b="1" dirty="0" smtClean="0">
                <a:effectLst/>
              </a:rPr>
              <a:t>Un número es divisible entre 8 si el número formado por las tres últimas cifras es un múltiplo de 8 o termina en tres ceros.</a:t>
            </a:r>
            <a:endParaRPr lang="es-AR" dirty="0" smtClean="0">
              <a:effectLst/>
            </a:endParaRPr>
          </a:p>
          <a:p>
            <a:pPr marL="0" indent="0">
              <a:buNone/>
            </a:pPr>
            <a:r>
              <a:rPr lang="es-AR" dirty="0"/>
              <a:t>En definitiva, este criterio de </a:t>
            </a:r>
            <a:r>
              <a:rPr lang="es-AR" dirty="0" smtClean="0"/>
              <a:t>divisibilidad </a:t>
            </a:r>
            <a:r>
              <a:rPr lang="es-AR" dirty="0"/>
              <a:t>del 8 nos permite simplificar la comprobación a realizar cuando el número es mayor de tres cifras.</a:t>
            </a:r>
          </a:p>
          <a:p>
            <a:pPr marL="0" indent="0">
              <a:buNone/>
            </a:pPr>
            <a:r>
              <a:rPr lang="es-AR" dirty="0" smtClean="0"/>
              <a:t/>
            </a:r>
            <a:br>
              <a:rPr lang="es-AR" dirty="0" smtClean="0"/>
            </a:br>
            <a:r>
              <a:rPr lang="es-AR" dirty="0" smtClean="0"/>
              <a:t>La </a:t>
            </a:r>
            <a:r>
              <a:rPr lang="es-AR" dirty="0"/>
              <a:t>pregunta ahora es: ¿cómo sabemos si ese número de tres cifras es múltiplo de 8? ¿O, qué hacemos si el número que queremos saber si es divisible entre 8 tiene menos de tres cifras?</a:t>
            </a:r>
          </a:p>
          <a:p>
            <a:pPr marL="0" indent="0">
              <a:buNone/>
            </a:pPr>
            <a:r>
              <a:rPr lang="es-AR" dirty="0" smtClean="0"/>
              <a:t/>
            </a:r>
            <a:br>
              <a:rPr lang="es-AR" dirty="0" smtClean="0"/>
            </a:br>
            <a:r>
              <a:rPr lang="es-AR" dirty="0" smtClean="0"/>
              <a:t>En </a:t>
            </a:r>
            <a:r>
              <a:rPr lang="es-AR" dirty="0"/>
              <a:t>ambos casos, podemos comprobar que la división de dicho número entre 8 sea exacta (con resto cero).</a:t>
            </a:r>
          </a:p>
          <a:p>
            <a:pPr marL="0" indent="0">
              <a:buNone/>
            </a:pPr>
            <a:r>
              <a:rPr lang="es-AR" dirty="0" smtClean="0"/>
              <a:t/>
            </a:r>
            <a:br>
              <a:rPr lang="es-AR" dirty="0" smtClean="0"/>
            </a:br>
            <a:r>
              <a:rPr lang="es-AR" dirty="0" smtClean="0"/>
              <a:t>Pero </a:t>
            </a:r>
            <a:r>
              <a:rPr lang="es-AR" dirty="0"/>
              <a:t>tenemos también otra forma de hacerlo:</a:t>
            </a:r>
          </a:p>
          <a:p>
            <a:pPr marL="0" indent="0">
              <a:buNone/>
            </a:pPr>
            <a:r>
              <a:rPr lang="es-AR" b="1" dirty="0" smtClean="0">
                <a:effectLst/>
              </a:rPr>
              <a:t/>
            </a:r>
            <a:br>
              <a:rPr lang="es-AR" b="1" dirty="0" smtClean="0">
                <a:effectLst/>
              </a:rPr>
            </a:br>
            <a:r>
              <a:rPr lang="es-AR" b="1" dirty="0" smtClean="0">
                <a:effectLst/>
              </a:rPr>
              <a:t>Si queremos saber si un número es múltiplo de 8 (es lo mismo que decir que sea divisible entre 8), lo dividimos primero entre 2 (para eso debe ser un número par) y después comprobamos que el resultado de esa división sea divisible entre 4 (el número formado por las dos últimas cifras es un múltiplo de 4 o termina en 00).</a:t>
            </a:r>
            <a:endParaRPr lang="es-AR" dirty="0" smtClean="0">
              <a:effectLst/>
            </a:endParaRPr>
          </a:p>
          <a:p>
            <a:pPr marL="0" indent="0">
              <a:buNone/>
            </a:pPr>
            <a:r>
              <a:rPr lang="es-AR" dirty="0" smtClean="0"/>
              <a:t/>
            </a:r>
            <a:br>
              <a:rPr lang="es-AR" dirty="0" smtClean="0"/>
            </a:br>
            <a:r>
              <a:rPr lang="es-AR" dirty="0" smtClean="0"/>
              <a:t>Por </a:t>
            </a:r>
            <a:r>
              <a:rPr lang="es-AR" dirty="0"/>
              <a:t>ejemplo:</a:t>
            </a:r>
          </a:p>
          <a:p>
            <a:pPr marL="0" indent="0">
              <a:buNone/>
            </a:pPr>
            <a:r>
              <a:rPr lang="es-AR" dirty="0" smtClean="0"/>
              <a:t/>
            </a:r>
            <a:br>
              <a:rPr lang="es-AR" dirty="0" smtClean="0"/>
            </a:br>
            <a:r>
              <a:rPr lang="es-AR" dirty="0" smtClean="0"/>
              <a:t>¿</a:t>
            </a:r>
            <a:r>
              <a:rPr lang="es-AR" dirty="0"/>
              <a:t>Es divisible 36</a:t>
            </a:r>
            <a:r>
              <a:rPr lang="es-AR" b="1" dirty="0"/>
              <a:t>288</a:t>
            </a:r>
            <a:r>
              <a:rPr lang="es-AR" dirty="0"/>
              <a:t> entre 8?</a:t>
            </a:r>
          </a:p>
          <a:p>
            <a:pPr marL="0" indent="0">
              <a:buNone/>
            </a:pPr>
            <a:r>
              <a:rPr lang="es-AR" dirty="0" smtClean="0"/>
              <a:t/>
            </a:r>
            <a:br>
              <a:rPr lang="es-AR" dirty="0" smtClean="0"/>
            </a:br>
            <a:r>
              <a:rPr lang="es-AR" dirty="0" smtClean="0"/>
              <a:t>Para </a:t>
            </a:r>
            <a:r>
              <a:rPr lang="es-AR" dirty="0"/>
              <a:t>averiguarlo tenemos que comprobar si 288 lo es.</a:t>
            </a:r>
          </a:p>
          <a:p>
            <a:pPr marL="0" indent="0">
              <a:buNone/>
            </a:pPr>
            <a:r>
              <a:rPr lang="es-AR" dirty="0" smtClean="0"/>
              <a:t/>
            </a:r>
            <a:br>
              <a:rPr lang="es-AR" dirty="0" smtClean="0"/>
            </a:br>
            <a:r>
              <a:rPr lang="es-AR" dirty="0" smtClean="0"/>
              <a:t>Si </a:t>
            </a:r>
            <a:r>
              <a:rPr lang="es-AR" dirty="0"/>
              <a:t>dividimos 288 entre 8 obtenemos de cociente 36 y con resto 0. Como la división es exacta, podemos concluir que 36288 es divisible entre 8.</a:t>
            </a:r>
          </a:p>
          <a:p>
            <a:pPr marL="0" indent="0">
              <a:buNone/>
            </a:pPr>
            <a:r>
              <a:rPr lang="es-AR" dirty="0" smtClean="0"/>
              <a:t/>
            </a:r>
            <a:br>
              <a:rPr lang="es-AR" dirty="0" smtClean="0"/>
            </a:br>
            <a:r>
              <a:rPr lang="es-AR" dirty="0" smtClean="0"/>
              <a:t>Como </a:t>
            </a:r>
            <a:r>
              <a:rPr lang="es-AR" dirty="0"/>
              <a:t>he comentado antes, también podemos hacerlo dividiendo 288 entre 2, que es 144, y comprobando que 44 (el número formado por las dos últimas cifras) es múltiplo de 4 (44=4·11).</a:t>
            </a:r>
          </a:p>
          <a:p>
            <a:pPr marL="0" indent="0">
              <a:buNone/>
            </a:pPr>
            <a:r>
              <a:rPr lang="es-AR" dirty="0" smtClean="0"/>
              <a:t/>
            </a:r>
            <a:br>
              <a:rPr lang="es-AR" dirty="0" smtClean="0"/>
            </a:br>
            <a:r>
              <a:rPr lang="es-AR" dirty="0" smtClean="0"/>
              <a:t>¿</a:t>
            </a:r>
            <a:r>
              <a:rPr lang="es-AR" dirty="0"/>
              <a:t>Es divisible 3</a:t>
            </a:r>
            <a:r>
              <a:rPr lang="es-AR" b="1" dirty="0"/>
              <a:t>000</a:t>
            </a:r>
            <a:r>
              <a:rPr lang="es-AR" dirty="0"/>
              <a:t> entre 8?</a:t>
            </a:r>
          </a:p>
          <a:p>
            <a:pPr marL="0" indent="0">
              <a:buNone/>
            </a:pPr>
            <a:r>
              <a:rPr lang="es-AR" dirty="0" smtClean="0"/>
              <a:t>Sí </a:t>
            </a:r>
            <a:r>
              <a:rPr lang="es-AR" dirty="0"/>
              <a:t>lo es, porque termina en tres ceros.</a:t>
            </a:r>
          </a:p>
          <a:p>
            <a:pPr marL="0" indent="0">
              <a:buNone/>
            </a:pPr>
            <a:endParaRPr lang="es-AR" dirty="0"/>
          </a:p>
        </p:txBody>
      </p:sp>
    </p:spTree>
    <p:extLst>
      <p:ext uri="{BB962C8B-B14F-4D97-AF65-F5344CB8AC3E}">
        <p14:creationId xmlns:p14="http://schemas.microsoft.com/office/powerpoint/2010/main" val="1534702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9</a:t>
            </a:r>
            <a:r>
              <a:rPr lang="es-AR" dirty="0"/>
              <a:t/>
            </a:r>
            <a:br>
              <a:rPr lang="es-AR" dirty="0"/>
            </a:br>
            <a:endParaRPr lang="es-AR" dirty="0"/>
          </a:p>
        </p:txBody>
      </p:sp>
      <p:sp>
        <p:nvSpPr>
          <p:cNvPr id="3" name="2 Marcador de contenido"/>
          <p:cNvSpPr>
            <a:spLocks noGrp="1"/>
          </p:cNvSpPr>
          <p:nvPr>
            <p:ph idx="1"/>
          </p:nvPr>
        </p:nvSpPr>
        <p:spPr>
          <a:xfrm>
            <a:off x="457200" y="1268760"/>
            <a:ext cx="8229600" cy="5256584"/>
          </a:xfrm>
        </p:spPr>
        <p:txBody>
          <a:bodyPr>
            <a:normAutofit fontScale="70000" lnSpcReduction="20000"/>
          </a:bodyPr>
          <a:lstStyle/>
          <a:p>
            <a:pPr marL="0" indent="0">
              <a:buNone/>
            </a:pPr>
            <a:r>
              <a:rPr lang="es-AR" b="1" dirty="0" smtClean="0">
                <a:effectLst/>
              </a:rPr>
              <a:t>Un número es divisible entre 9 si la suma de sus cifras es múltiplo de 9. </a:t>
            </a:r>
            <a:endParaRPr lang="es-AR" dirty="0" smtClean="0">
              <a:effectLst/>
            </a:endParaRPr>
          </a:p>
          <a:p>
            <a:pPr marL="0" indent="0">
              <a:buNone/>
            </a:pPr>
            <a:r>
              <a:rPr lang="es-AR" b="1" dirty="0" smtClean="0"/>
              <a:t/>
            </a:r>
            <a:br>
              <a:rPr lang="es-AR" b="1" dirty="0" smtClean="0"/>
            </a:br>
            <a:r>
              <a:rPr lang="es-AR" b="1" dirty="0" smtClean="0"/>
              <a:t>Nota</a:t>
            </a:r>
            <a:r>
              <a:rPr lang="es-AR" b="1" dirty="0"/>
              <a:t>:</a:t>
            </a:r>
            <a:r>
              <a:rPr lang="es-AR" dirty="0"/>
              <a:t> Si el número tiene cifras que sean 9, si se quiere, no es necesario sumar dichas cifras (las cifras que son 9). De esa manera, como la suma total de cifras es menor, es más fácil ver si es múltiplo de 9.</a:t>
            </a:r>
          </a:p>
          <a:p>
            <a:pPr marL="0" indent="0">
              <a:buNone/>
            </a:pPr>
            <a:r>
              <a:rPr lang="es-AR" dirty="0"/>
              <a:t>Por ejemplo:</a:t>
            </a:r>
          </a:p>
          <a:p>
            <a:pPr marL="0" indent="0">
              <a:buNone/>
            </a:pPr>
            <a:r>
              <a:rPr lang="es-AR" dirty="0" smtClean="0"/>
              <a:t/>
            </a:r>
            <a:br>
              <a:rPr lang="es-AR" dirty="0" smtClean="0"/>
            </a:br>
            <a:r>
              <a:rPr lang="es-AR" dirty="0" smtClean="0"/>
              <a:t>1845 </a:t>
            </a:r>
            <a:r>
              <a:rPr lang="es-AR" dirty="0"/>
              <a:t>es divisible entre 9, porque 1+8+4+5=18, y 18 es múltiplo de 9 (18=9·2).</a:t>
            </a:r>
          </a:p>
          <a:p>
            <a:pPr marL="0" indent="0">
              <a:buNone/>
            </a:pPr>
            <a:r>
              <a:rPr lang="es-AR" dirty="0" smtClean="0"/>
              <a:t/>
            </a:r>
            <a:br>
              <a:rPr lang="es-AR" dirty="0" smtClean="0"/>
            </a:br>
            <a:r>
              <a:rPr lang="es-AR" dirty="0" smtClean="0"/>
              <a:t>39744 </a:t>
            </a:r>
            <a:r>
              <a:rPr lang="es-AR" dirty="0"/>
              <a:t>es divisible entre 3, porque 3+7+4+4=18 (el 9 no lo hemos sumado), y 18 es múltiplo de 9 (18=9·2).</a:t>
            </a:r>
          </a:p>
          <a:p>
            <a:pPr marL="0" indent="0">
              <a:buNone/>
            </a:pPr>
            <a:r>
              <a:rPr lang="es-AR" dirty="0" smtClean="0"/>
              <a:t/>
            </a:r>
            <a:br>
              <a:rPr lang="es-AR" dirty="0" smtClean="0"/>
            </a:br>
            <a:r>
              <a:rPr lang="es-AR" dirty="0" smtClean="0"/>
              <a:t>5408 </a:t>
            </a:r>
            <a:r>
              <a:rPr lang="es-AR" dirty="0"/>
              <a:t>no es divisible entre 9, porque 5+4+0+8=17, y 17 no es múltiplo de 9</a:t>
            </a:r>
          </a:p>
        </p:txBody>
      </p:sp>
    </p:spTree>
    <p:extLst>
      <p:ext uri="{BB962C8B-B14F-4D97-AF65-F5344CB8AC3E}">
        <p14:creationId xmlns:p14="http://schemas.microsoft.com/office/powerpoint/2010/main" val="640482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a:t>Criterio de divisibilidad del 10</a:t>
            </a:r>
            <a:r>
              <a:rPr lang="es-AR" dirty="0"/>
              <a:t/>
            </a:r>
            <a:br>
              <a:rPr lang="es-AR" dirty="0"/>
            </a:br>
            <a:endParaRPr lang="es-AR" dirty="0"/>
          </a:p>
        </p:txBody>
      </p:sp>
      <p:sp>
        <p:nvSpPr>
          <p:cNvPr id="3" name="2 Marcador de contenido"/>
          <p:cNvSpPr>
            <a:spLocks noGrp="1"/>
          </p:cNvSpPr>
          <p:nvPr>
            <p:ph idx="1"/>
          </p:nvPr>
        </p:nvSpPr>
        <p:spPr/>
        <p:txBody>
          <a:bodyPr>
            <a:normAutofit fontScale="92500" lnSpcReduction="10000"/>
          </a:bodyPr>
          <a:lstStyle/>
          <a:p>
            <a:pPr marL="0" indent="0">
              <a:buNone/>
            </a:pPr>
            <a:r>
              <a:rPr lang="es-AR" b="1" dirty="0" smtClean="0">
                <a:effectLst/>
              </a:rPr>
              <a:t>Un número es divisible entre 10 si termina en 0.</a:t>
            </a:r>
            <a:endParaRPr lang="es-AR" dirty="0" smtClean="0">
              <a:effectLst/>
            </a:endParaRPr>
          </a:p>
          <a:p>
            <a:pPr marL="0" indent="0">
              <a:buNone/>
            </a:pPr>
            <a:r>
              <a:rPr lang="es-AR" dirty="0"/>
              <a:t>Por ejemplo:</a:t>
            </a:r>
          </a:p>
          <a:p>
            <a:pPr marL="0" indent="0">
              <a:buNone/>
            </a:pPr>
            <a:r>
              <a:rPr lang="es-AR" dirty="0" smtClean="0"/>
              <a:t/>
            </a:r>
            <a:br>
              <a:rPr lang="es-AR" dirty="0" smtClean="0"/>
            </a:br>
            <a:r>
              <a:rPr lang="es-AR" dirty="0" smtClean="0"/>
              <a:t>34</a:t>
            </a:r>
            <a:r>
              <a:rPr lang="es-AR" b="1" dirty="0" smtClean="0"/>
              <a:t>0</a:t>
            </a:r>
            <a:r>
              <a:rPr lang="es-AR" dirty="0"/>
              <a:t> es divisible entre 10, porque termina en </a:t>
            </a:r>
            <a:r>
              <a:rPr lang="es-AR" b="1" dirty="0"/>
              <a:t>0</a:t>
            </a:r>
            <a:r>
              <a:rPr lang="es-AR" dirty="0"/>
              <a:t>.</a:t>
            </a:r>
          </a:p>
          <a:p>
            <a:pPr marL="0" indent="0">
              <a:buNone/>
            </a:pPr>
            <a:r>
              <a:rPr lang="es-AR" dirty="0" smtClean="0"/>
              <a:t/>
            </a:r>
            <a:br>
              <a:rPr lang="es-AR" dirty="0" smtClean="0"/>
            </a:br>
            <a:r>
              <a:rPr lang="es-AR" dirty="0" smtClean="0"/>
              <a:t>2348</a:t>
            </a:r>
            <a:r>
              <a:rPr lang="es-AR" b="1" dirty="0" smtClean="0"/>
              <a:t>0</a:t>
            </a:r>
            <a:r>
              <a:rPr lang="es-AR" dirty="0"/>
              <a:t> es divisible entre 10, porque termina en </a:t>
            </a:r>
            <a:r>
              <a:rPr lang="es-AR" b="1" dirty="0"/>
              <a:t>0</a:t>
            </a:r>
            <a:r>
              <a:rPr lang="es-AR" dirty="0"/>
              <a:t>.</a:t>
            </a:r>
          </a:p>
          <a:p>
            <a:pPr marL="0" indent="0">
              <a:buNone/>
            </a:pPr>
            <a:r>
              <a:rPr lang="es-AR" dirty="0" smtClean="0"/>
              <a:t/>
            </a:r>
            <a:br>
              <a:rPr lang="es-AR" dirty="0" smtClean="0"/>
            </a:br>
            <a:r>
              <a:rPr lang="es-AR" dirty="0" smtClean="0"/>
              <a:t>23</a:t>
            </a:r>
            <a:r>
              <a:rPr lang="es-AR" b="1" dirty="0" smtClean="0"/>
              <a:t>9</a:t>
            </a:r>
            <a:r>
              <a:rPr lang="es-AR" dirty="0"/>
              <a:t> no es divisible entre 10, porque no termina en 0.</a:t>
            </a:r>
          </a:p>
          <a:p>
            <a:endParaRPr lang="es-AR" dirty="0"/>
          </a:p>
        </p:txBody>
      </p:sp>
    </p:spTree>
    <p:extLst>
      <p:ext uri="{BB962C8B-B14F-4D97-AF65-F5344CB8AC3E}">
        <p14:creationId xmlns:p14="http://schemas.microsoft.com/office/powerpoint/2010/main" val="791897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solidFill>
                  <a:schemeClr val="accent3">
                    <a:lumMod val="75000"/>
                  </a:schemeClr>
                </a:solidFill>
                <a:effectLst>
                  <a:outerShdw blurRad="38100" dist="38100" dir="2700000" algn="tl">
                    <a:srgbClr val="000000">
                      <a:alpha val="43137"/>
                    </a:srgbClr>
                  </a:outerShdw>
                </a:effectLst>
              </a:rPr>
              <a:t>Actividades</a:t>
            </a:r>
            <a:r>
              <a:rPr lang="es-AR" dirty="0" smtClean="0"/>
              <a:t> </a:t>
            </a:r>
            <a:endParaRPr lang="es-AR" dirty="0"/>
          </a:p>
        </p:txBody>
      </p:sp>
      <p:sp>
        <p:nvSpPr>
          <p:cNvPr id="3" name="2 Marcador de contenido"/>
          <p:cNvSpPr>
            <a:spLocks noGrp="1"/>
          </p:cNvSpPr>
          <p:nvPr>
            <p:ph idx="1"/>
          </p:nvPr>
        </p:nvSpPr>
        <p:spPr>
          <a:xfrm>
            <a:off x="457200" y="1600200"/>
            <a:ext cx="8229600" cy="4853136"/>
          </a:xfrm>
        </p:spPr>
        <p:txBody>
          <a:bodyPr>
            <a:normAutofit fontScale="85000" lnSpcReduction="10000"/>
          </a:bodyPr>
          <a:lstStyle/>
          <a:p>
            <a:pPr marL="0" indent="0">
              <a:buNone/>
            </a:pPr>
            <a:r>
              <a:rPr lang="es-AR" sz="2000" dirty="0" smtClean="0">
                <a:latin typeface="Algerian" pitchFamily="82" charset="0"/>
              </a:rPr>
              <a:t>Considere los números de la siguiente tabla: </a:t>
            </a:r>
          </a:p>
          <a:p>
            <a:pPr marL="0" indent="0">
              <a:buNone/>
            </a:pPr>
            <a:endParaRPr lang="es-AR" sz="2000" dirty="0">
              <a:latin typeface="Algerian" pitchFamily="82" charset="0"/>
            </a:endParaRPr>
          </a:p>
          <a:p>
            <a:pPr marL="0" indent="0">
              <a:buNone/>
            </a:pPr>
            <a:endParaRPr lang="es-AR" sz="2000" dirty="0" smtClean="0">
              <a:latin typeface="Algerian" pitchFamily="82" charset="0"/>
            </a:endParaRPr>
          </a:p>
          <a:p>
            <a:pPr marL="0" indent="0">
              <a:buNone/>
            </a:pPr>
            <a:endParaRPr lang="es-AR" sz="2000" dirty="0">
              <a:latin typeface="Algerian" pitchFamily="82" charset="0"/>
            </a:endParaRPr>
          </a:p>
          <a:p>
            <a:pPr marL="0" indent="0">
              <a:buNone/>
            </a:pPr>
            <a:endParaRPr lang="es-AR" sz="2000" dirty="0" smtClean="0">
              <a:latin typeface="Algerian" pitchFamily="82" charset="0"/>
            </a:endParaRPr>
          </a:p>
          <a:p>
            <a:pPr marL="0" indent="0">
              <a:buNone/>
            </a:pPr>
            <a:endParaRPr lang="es-AR" sz="2000" dirty="0">
              <a:latin typeface="Algerian" pitchFamily="82" charset="0"/>
            </a:endParaRPr>
          </a:p>
          <a:p>
            <a:pPr marL="0" indent="0">
              <a:buNone/>
            </a:pPr>
            <a:endParaRPr lang="es-AR" sz="2000" dirty="0" smtClean="0">
              <a:latin typeface="Algerian" pitchFamily="82" charset="0"/>
            </a:endParaRPr>
          </a:p>
          <a:p>
            <a:pPr marL="0" indent="0">
              <a:buNone/>
            </a:pPr>
            <a:endParaRPr lang="es-AR" sz="2000" dirty="0">
              <a:latin typeface="Algerian" pitchFamily="82" charset="0"/>
            </a:endParaRPr>
          </a:p>
          <a:p>
            <a:pPr marL="0" indent="0">
              <a:buNone/>
            </a:pPr>
            <a:endParaRPr lang="es-AR" sz="2000" dirty="0" smtClean="0">
              <a:latin typeface="Algerian" pitchFamily="82" charset="0"/>
            </a:endParaRPr>
          </a:p>
          <a:p>
            <a:pPr marL="0" indent="0">
              <a:buNone/>
            </a:pPr>
            <a:endParaRPr lang="es-AR" sz="2000" dirty="0" smtClean="0">
              <a:latin typeface="Algerian" pitchFamily="82" charset="0"/>
            </a:endParaRPr>
          </a:p>
          <a:p>
            <a:pPr marL="0" indent="0">
              <a:buNone/>
            </a:pPr>
            <a:endParaRPr lang="es-AR" sz="2000" dirty="0" smtClean="0"/>
          </a:p>
          <a:p>
            <a:pPr marL="0" indent="0">
              <a:buNone/>
            </a:pPr>
            <a:r>
              <a:rPr lang="es-AR" sz="2000" dirty="0" smtClean="0"/>
              <a:t>1) Anote los números que son divisibles por 2. </a:t>
            </a:r>
            <a:br>
              <a:rPr lang="es-AR" sz="2000" dirty="0" smtClean="0"/>
            </a:br>
            <a:r>
              <a:rPr lang="es-AR" sz="2000" dirty="0" smtClean="0"/>
              <a:t>2) Anote los números que son divisibles por 3, aplicando el criterio de divisibilidad. </a:t>
            </a:r>
            <a:br>
              <a:rPr lang="es-AR" sz="2000" dirty="0" smtClean="0"/>
            </a:br>
            <a:r>
              <a:rPr lang="es-AR" sz="2000" dirty="0" smtClean="0"/>
              <a:t>3) ¿Cuántos números de la tabla son divisibles por 4? </a:t>
            </a:r>
            <a:r>
              <a:rPr lang="es-AR" sz="2000" dirty="0" smtClean="0">
                <a:latin typeface="Algerian" pitchFamily="82" charset="0"/>
              </a:rPr>
              <a:t/>
            </a:r>
            <a:br>
              <a:rPr lang="es-AR" sz="2000" dirty="0" smtClean="0">
                <a:latin typeface="Algerian" pitchFamily="82" charset="0"/>
              </a:rPr>
            </a:br>
            <a:r>
              <a:rPr lang="es-AR" dirty="0" smtClean="0"/>
              <a:t/>
            </a:r>
            <a:br>
              <a:rPr lang="es-AR" dirty="0" smtClean="0"/>
            </a:br>
            <a:endParaRPr lang="es-A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04864"/>
            <a:ext cx="509249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4035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p:spPr>
        <p:txBody>
          <a:bodyPr>
            <a:normAutofit/>
          </a:bodyPr>
          <a:lstStyle/>
          <a:p>
            <a:pPr marL="0" indent="0">
              <a:buNone/>
            </a:pPr>
            <a:endParaRPr lang="es-AR" sz="1700" dirty="0" smtClean="0"/>
          </a:p>
          <a:p>
            <a:pPr marL="0" indent="0">
              <a:buNone/>
            </a:pPr>
            <a:endParaRPr lang="es-AR" sz="1700" dirty="0"/>
          </a:p>
          <a:p>
            <a:pPr marL="0" indent="0">
              <a:buNone/>
            </a:pPr>
            <a:r>
              <a:rPr lang="es-AR" sz="1700" dirty="0" smtClean="0"/>
              <a:t>4) Determine </a:t>
            </a:r>
            <a:r>
              <a:rPr lang="es-AR" sz="1700" dirty="0"/>
              <a:t>si el número 21408 es divisible por 2, si es divisible por 3, por 5, por 6, por 8, por 9, por 10. En caso de ser cierto, anote una X en la casilla correspondiente en la tabla. Luego, realizar el ejercicio para el número 1345866. </a:t>
            </a:r>
            <a:endParaRPr lang="es-AR" sz="1700" dirty="0" smtClean="0"/>
          </a:p>
          <a:p>
            <a:pPr marL="0" indent="0">
              <a:buNone/>
            </a:pPr>
            <a:endParaRPr lang="es-AR" sz="1700" dirty="0"/>
          </a:p>
          <a:p>
            <a:pPr marL="0" indent="0">
              <a:buNone/>
            </a:pPr>
            <a:endParaRPr lang="es-AR" sz="1700" dirty="0" smtClean="0"/>
          </a:p>
          <a:p>
            <a:pPr marL="0" indent="0">
              <a:buNone/>
            </a:pPr>
            <a:endParaRPr lang="es-AR" sz="1700" dirty="0"/>
          </a:p>
          <a:p>
            <a:pPr marL="0" indent="0">
              <a:buNone/>
            </a:pPr>
            <a:endParaRPr lang="es-AR" sz="1700" dirty="0" smtClean="0"/>
          </a:p>
          <a:p>
            <a:pPr marL="0" indent="0">
              <a:buNone/>
            </a:pPr>
            <a:r>
              <a:rPr lang="es-AR" sz="1800" dirty="0" smtClean="0"/>
              <a:t/>
            </a:r>
            <a:br>
              <a:rPr lang="es-AR" sz="1800" dirty="0" smtClean="0"/>
            </a:br>
            <a:r>
              <a:rPr lang="es-AR" sz="1800" dirty="0" smtClean="0"/>
              <a:t>5) En el número de cuatro cifra 293c, </a:t>
            </a:r>
            <a:br>
              <a:rPr lang="es-AR" sz="1800" dirty="0" smtClean="0"/>
            </a:br>
            <a:r>
              <a:rPr lang="es-AR" sz="1800" dirty="0" smtClean="0"/>
              <a:t>¿Qué valores debe tener la cifra c para que el número sea divisible por 3?. </a:t>
            </a:r>
            <a:br>
              <a:rPr lang="es-AR" sz="1800" dirty="0" smtClean="0"/>
            </a:br>
            <a:r>
              <a:rPr lang="es-AR" sz="1800" dirty="0" smtClean="0"/>
              <a:t/>
            </a:r>
            <a:br>
              <a:rPr lang="es-AR" sz="1800" dirty="0" smtClean="0"/>
            </a:br>
            <a:r>
              <a:rPr lang="es-AR" sz="1800" dirty="0"/>
              <a:t>6</a:t>
            </a:r>
            <a:r>
              <a:rPr lang="es-AR" sz="1800" dirty="0" smtClean="0"/>
              <a:t>) El número de dos cifras 9a es divisible por 2 y el número de dos cifras 5a es divisible por 3. Hallar el valor de a. </a:t>
            </a:r>
            <a:br>
              <a:rPr lang="es-AR" sz="1800" dirty="0" smtClean="0"/>
            </a:br>
            <a:r>
              <a:rPr lang="es-AR" sz="1800" dirty="0" smtClean="0"/>
              <a:t/>
            </a:r>
            <a:br>
              <a:rPr lang="es-AR" sz="1800" dirty="0" smtClean="0"/>
            </a:br>
            <a:r>
              <a:rPr lang="es-AR" sz="1800" dirty="0"/>
              <a:t>7</a:t>
            </a:r>
            <a:r>
              <a:rPr lang="es-AR" sz="1800" dirty="0" smtClean="0"/>
              <a:t>) Usando sólo las cifras 1, 2 y 3, y al menos una de cada una de ellas, formar un número que sea divisible por 8 y 9. Luego, determinar el menor número que sea divisible por 8 y 9. </a:t>
            </a:r>
            <a:endParaRPr lang="es-AR" sz="1700" dirty="0" smtClean="0"/>
          </a:p>
          <a:p>
            <a:pPr marL="0" indent="0">
              <a:buNone/>
            </a:pPr>
            <a:endParaRPr lang="es-AR" sz="17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932" y="2132856"/>
            <a:ext cx="6280817" cy="1086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1324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2800" dirty="0" smtClean="0">
                <a:solidFill>
                  <a:srgbClr val="FF0000"/>
                </a:solidFill>
              </a:rPr>
              <a:t>Mínimo Común Múltiplo y Máximo Común Divisor</a:t>
            </a:r>
            <a:endParaRPr lang="es-AR" sz="2800" dirty="0">
              <a:solidFill>
                <a:srgbClr val="FF0000"/>
              </a:solidFill>
            </a:endParaRPr>
          </a:p>
        </p:txBody>
      </p:sp>
      <p:sp>
        <p:nvSpPr>
          <p:cNvPr id="3" name="2 Marcador de contenido"/>
          <p:cNvSpPr>
            <a:spLocks noGrp="1"/>
          </p:cNvSpPr>
          <p:nvPr>
            <p:ph idx="1"/>
          </p:nvPr>
        </p:nvSpPr>
        <p:spPr>
          <a:xfrm>
            <a:off x="457200" y="1600200"/>
            <a:ext cx="8507288" cy="4853136"/>
          </a:xfrm>
        </p:spPr>
        <p:txBody>
          <a:bodyPr>
            <a:normAutofit fontScale="47500" lnSpcReduction="20000"/>
          </a:bodyPr>
          <a:lstStyle/>
          <a:p>
            <a:pPr marL="0" indent="0">
              <a:buNone/>
            </a:pPr>
            <a:r>
              <a:rPr lang="es-AR" sz="6700" b="1" dirty="0">
                <a:solidFill>
                  <a:schemeClr val="tx2">
                    <a:lumMod val="60000"/>
                    <a:lumOff val="40000"/>
                  </a:schemeClr>
                </a:solidFill>
                <a:effectLst>
                  <a:outerShdw blurRad="38100" dist="38100" dir="2700000" algn="tl">
                    <a:srgbClr val="000000">
                      <a:alpha val="43137"/>
                    </a:srgbClr>
                  </a:outerShdw>
                </a:effectLst>
              </a:rPr>
              <a:t>Mínimo Común Múltiplo</a:t>
            </a:r>
          </a:p>
          <a:p>
            <a:pPr marL="0" indent="0">
              <a:buNone/>
            </a:pPr>
            <a:r>
              <a:rPr lang="es-AR" dirty="0" smtClean="0"/>
              <a:t/>
            </a:r>
            <a:br>
              <a:rPr lang="es-AR" dirty="0" smtClean="0"/>
            </a:br>
            <a:r>
              <a:rPr lang="es-AR" sz="5100" dirty="0" smtClean="0">
                <a:latin typeface="Arial Narrow" pitchFamily="34" charset="0"/>
              </a:rPr>
              <a:t>El </a:t>
            </a:r>
            <a:r>
              <a:rPr lang="es-AR" sz="5100" b="1" dirty="0">
                <a:latin typeface="Arial Narrow" pitchFamily="34" charset="0"/>
              </a:rPr>
              <a:t>mínimo común múltiplo</a:t>
            </a:r>
            <a:r>
              <a:rPr lang="es-AR" sz="5100" dirty="0">
                <a:latin typeface="Arial Narrow" pitchFamily="34" charset="0"/>
              </a:rPr>
              <a:t> de dos números </a:t>
            </a:r>
            <a:r>
              <a:rPr lang="es-AR" sz="5100" i="1" dirty="0">
                <a:latin typeface="Arial Narrow" pitchFamily="34" charset="0"/>
              </a:rPr>
              <a:t>a</a:t>
            </a:r>
            <a:r>
              <a:rPr lang="es-AR" sz="5100" dirty="0">
                <a:latin typeface="Arial Narrow" pitchFamily="34" charset="0"/>
              </a:rPr>
              <a:t> y </a:t>
            </a:r>
            <a:r>
              <a:rPr lang="es-AR" sz="5100" i="1" dirty="0">
                <a:latin typeface="Arial Narrow" pitchFamily="34" charset="0"/>
              </a:rPr>
              <a:t>b</a:t>
            </a:r>
            <a:r>
              <a:rPr lang="es-AR" sz="5100" dirty="0">
                <a:latin typeface="Arial Narrow" pitchFamily="34" charset="0"/>
              </a:rPr>
              <a:t> es el número más pequeño que es múltiplo de </a:t>
            </a:r>
            <a:r>
              <a:rPr lang="es-AR" sz="5100" i="1" dirty="0">
                <a:latin typeface="Arial Narrow" pitchFamily="34" charset="0"/>
              </a:rPr>
              <a:t>a</a:t>
            </a:r>
            <a:r>
              <a:rPr lang="es-AR" sz="5100" dirty="0">
                <a:latin typeface="Arial Narrow" pitchFamily="34" charset="0"/>
              </a:rPr>
              <a:t> y múltiplo de </a:t>
            </a:r>
            <a:r>
              <a:rPr lang="es-AR" sz="5100" i="1" dirty="0">
                <a:latin typeface="Arial Narrow" pitchFamily="34" charset="0"/>
              </a:rPr>
              <a:t>b</a:t>
            </a:r>
            <a:r>
              <a:rPr lang="es-AR" sz="5100" dirty="0">
                <a:latin typeface="Arial Narrow" pitchFamily="34" charset="0"/>
              </a:rPr>
              <a:t>. Para denotar el mínimo común múltiplo de </a:t>
            </a:r>
            <a:r>
              <a:rPr lang="es-AR" sz="5100" i="1" dirty="0">
                <a:latin typeface="Arial Narrow" pitchFamily="34" charset="0"/>
              </a:rPr>
              <a:t>a</a:t>
            </a:r>
            <a:r>
              <a:rPr lang="es-AR" sz="5100" dirty="0">
                <a:latin typeface="Arial Narrow" pitchFamily="34" charset="0"/>
              </a:rPr>
              <a:t> y </a:t>
            </a:r>
            <a:r>
              <a:rPr lang="es-AR" sz="5100" i="1" dirty="0">
                <a:latin typeface="Arial Narrow" pitchFamily="34" charset="0"/>
              </a:rPr>
              <a:t>b</a:t>
            </a:r>
            <a:r>
              <a:rPr lang="es-AR" sz="5100" dirty="0">
                <a:latin typeface="Arial Narrow" pitchFamily="34" charset="0"/>
              </a:rPr>
              <a:t> escribiremos </a:t>
            </a:r>
            <a:r>
              <a:rPr lang="es-AR" sz="5100" b="1" dirty="0">
                <a:latin typeface="Arial Narrow" pitchFamily="34" charset="0"/>
              </a:rPr>
              <a:t>m.c.m.(</a:t>
            </a:r>
            <a:r>
              <a:rPr lang="es-AR" sz="5100" b="1" i="1" dirty="0">
                <a:latin typeface="Arial Narrow" pitchFamily="34" charset="0"/>
              </a:rPr>
              <a:t>a</a:t>
            </a:r>
            <a:r>
              <a:rPr lang="es-AR" sz="5100" b="1" dirty="0">
                <a:latin typeface="Arial Narrow" pitchFamily="34" charset="0"/>
              </a:rPr>
              <a:t>, </a:t>
            </a:r>
            <a:r>
              <a:rPr lang="es-AR" sz="5100" b="1" i="1" dirty="0">
                <a:latin typeface="Arial Narrow" pitchFamily="34" charset="0"/>
              </a:rPr>
              <a:t>b</a:t>
            </a:r>
            <a:r>
              <a:rPr lang="es-AR" sz="5100" b="1" dirty="0">
                <a:latin typeface="Arial Narrow" pitchFamily="34" charset="0"/>
              </a:rPr>
              <a:t>)</a:t>
            </a:r>
            <a:r>
              <a:rPr lang="es-AR" sz="5100" dirty="0">
                <a:latin typeface="Arial Narrow" pitchFamily="34" charset="0"/>
              </a:rPr>
              <a:t> ó </a:t>
            </a:r>
            <a:r>
              <a:rPr lang="es-AR" sz="5100" b="1" dirty="0">
                <a:latin typeface="Arial Narrow" pitchFamily="34" charset="0"/>
              </a:rPr>
              <a:t>mcm(</a:t>
            </a:r>
            <a:r>
              <a:rPr lang="es-AR" sz="5100" b="1" i="1" dirty="0">
                <a:latin typeface="Arial Narrow" pitchFamily="34" charset="0"/>
              </a:rPr>
              <a:t>a</a:t>
            </a:r>
            <a:r>
              <a:rPr lang="es-AR" sz="5100" b="1" dirty="0">
                <a:latin typeface="Arial Narrow" pitchFamily="34" charset="0"/>
              </a:rPr>
              <a:t>, </a:t>
            </a:r>
            <a:r>
              <a:rPr lang="es-AR" sz="5100" b="1" i="1" dirty="0">
                <a:latin typeface="Arial Narrow" pitchFamily="34" charset="0"/>
              </a:rPr>
              <a:t>b</a:t>
            </a:r>
            <a:r>
              <a:rPr lang="es-AR" sz="5100" b="1" dirty="0">
                <a:latin typeface="Arial Narrow" pitchFamily="34" charset="0"/>
              </a:rPr>
              <a:t>)</a:t>
            </a:r>
            <a:r>
              <a:rPr lang="es-AR" sz="5100" dirty="0">
                <a:latin typeface="Arial Narrow" pitchFamily="34" charset="0"/>
              </a:rPr>
              <a:t>. La forma más rápida de calcular el </a:t>
            </a:r>
            <a:r>
              <a:rPr lang="es-AR" sz="5100" b="1" dirty="0">
                <a:latin typeface="Arial Narrow" pitchFamily="34" charset="0"/>
              </a:rPr>
              <a:t>mínimo común múltiplo</a:t>
            </a:r>
            <a:r>
              <a:rPr lang="es-AR" sz="5100" dirty="0">
                <a:latin typeface="Arial Narrow" pitchFamily="34" charset="0"/>
              </a:rPr>
              <a:t> de dos números es Descomponemos los números en números primos (producto de potencias de primos). </a:t>
            </a:r>
          </a:p>
          <a:p>
            <a:pPr marL="0" indent="0">
              <a:buNone/>
            </a:pPr>
            <a:r>
              <a:rPr lang="es-AR" sz="5100" dirty="0" smtClean="0"/>
              <a:t/>
            </a:r>
            <a:br>
              <a:rPr lang="es-AR" sz="5100" dirty="0" smtClean="0"/>
            </a:br>
            <a:r>
              <a:rPr lang="es-AR" sz="5100" dirty="0">
                <a:latin typeface="Arial Narrow" pitchFamily="34" charset="0"/>
              </a:rPr>
              <a:t>El mínimo común múltiplo es el producto de todas las potencias que aparecen en las descomposiciones, pero si alguna de las bases aparece en ambas descomposiciones, escogemos la de mayor exponente. </a:t>
            </a:r>
          </a:p>
          <a:p>
            <a:pPr marL="0" indent="0">
              <a:buNone/>
            </a:pPr>
            <a:r>
              <a:rPr lang="es-AR" dirty="0"/>
              <a:t/>
            </a:r>
            <a:br>
              <a:rPr lang="es-AR" dirty="0"/>
            </a:br>
            <a:endParaRPr lang="es-AR" dirty="0"/>
          </a:p>
        </p:txBody>
      </p:sp>
    </p:spTree>
    <p:extLst>
      <p:ext uri="{BB962C8B-B14F-4D97-AF65-F5344CB8AC3E}">
        <p14:creationId xmlns:p14="http://schemas.microsoft.com/office/powerpoint/2010/main" val="38667483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5865515"/>
          </a:xfrm>
        </p:spPr>
        <p:txBody>
          <a:bodyPr>
            <a:normAutofit/>
          </a:bodyPr>
          <a:lstStyle/>
          <a:p>
            <a:pPr marL="0" indent="0">
              <a:buNone/>
            </a:pPr>
            <a:r>
              <a:rPr lang="es-AR" b="1" dirty="0">
                <a:solidFill>
                  <a:schemeClr val="tx2">
                    <a:lumMod val="60000"/>
                    <a:lumOff val="40000"/>
                  </a:schemeClr>
                </a:solidFill>
                <a:effectLst>
                  <a:outerShdw blurRad="38100" dist="38100" dir="2700000" algn="tl">
                    <a:srgbClr val="000000">
                      <a:alpha val="43137"/>
                    </a:srgbClr>
                  </a:outerShdw>
                </a:effectLst>
              </a:rPr>
              <a:t>Ejemplo: </a:t>
            </a:r>
            <a:r>
              <a:rPr lang="es-AR" b="1" dirty="0" smtClean="0">
                <a:solidFill>
                  <a:schemeClr val="tx2">
                    <a:lumMod val="60000"/>
                    <a:lumOff val="40000"/>
                  </a:schemeClr>
                </a:solidFill>
                <a:effectLst>
                  <a:outerShdw blurRad="38100" dist="38100" dir="2700000" algn="tl">
                    <a:srgbClr val="000000">
                      <a:alpha val="43137"/>
                    </a:srgbClr>
                  </a:outerShdw>
                </a:effectLst>
              </a:rPr>
              <a:t/>
            </a:r>
            <a:br>
              <a:rPr lang="es-AR" b="1" dirty="0" smtClean="0">
                <a:solidFill>
                  <a:schemeClr val="tx2">
                    <a:lumMod val="60000"/>
                    <a:lumOff val="40000"/>
                  </a:schemeClr>
                </a:solidFill>
                <a:effectLst>
                  <a:outerShdw blurRad="38100" dist="38100" dir="2700000" algn="tl">
                    <a:srgbClr val="000000">
                      <a:alpha val="43137"/>
                    </a:srgbClr>
                  </a:outerShdw>
                </a:effectLst>
              </a:rPr>
            </a:br>
            <a:r>
              <a:rPr lang="es-AR" sz="2400" dirty="0" smtClean="0">
                <a:latin typeface="Arial Narrow" pitchFamily="34" charset="0"/>
              </a:rPr>
              <a:t>Calculamos </a:t>
            </a:r>
            <a:r>
              <a:rPr lang="es-AR" sz="2400" dirty="0">
                <a:latin typeface="Arial Narrow" pitchFamily="34" charset="0"/>
              </a:rPr>
              <a:t>el mínimo común múltiplo de 180 y 324. </a:t>
            </a:r>
            <a:br>
              <a:rPr lang="es-AR" sz="2400" dirty="0">
                <a:latin typeface="Arial Narrow" pitchFamily="34" charset="0"/>
              </a:rPr>
            </a:br>
            <a:r>
              <a:rPr lang="es-AR" sz="2400" dirty="0">
                <a:latin typeface="Arial Narrow" pitchFamily="34" charset="0"/>
              </a:rPr>
              <a:t/>
            </a:r>
            <a:br>
              <a:rPr lang="es-AR" sz="2400" dirty="0">
                <a:latin typeface="Arial Narrow" pitchFamily="34" charset="0"/>
              </a:rPr>
            </a:br>
            <a:r>
              <a:rPr lang="es-AR" sz="2400" dirty="0" smtClean="0">
                <a:latin typeface="Arial Narrow" pitchFamily="34" charset="0"/>
              </a:rPr>
              <a:t/>
            </a:r>
            <a:br>
              <a:rPr lang="es-AR" sz="2400" dirty="0" smtClean="0">
                <a:latin typeface="Arial Narrow" pitchFamily="34" charset="0"/>
              </a:rPr>
            </a:br>
            <a:r>
              <a:rPr lang="es-AR" sz="2400" dirty="0" smtClean="0">
                <a:latin typeface="Arial Narrow" pitchFamily="34" charset="0"/>
              </a:rPr>
              <a:t/>
            </a:r>
            <a:br>
              <a:rPr lang="es-AR" sz="2400" dirty="0" smtClean="0">
                <a:latin typeface="Arial Narrow" pitchFamily="34" charset="0"/>
              </a:rPr>
            </a:br>
            <a:endParaRPr lang="es-AR" sz="2400" dirty="0">
              <a:latin typeface="Arial Narrow" pitchFamily="34" charset="0"/>
            </a:endParaRPr>
          </a:p>
        </p:txBody>
      </p:sp>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l="10137" t="21006" r="3924" b="29685"/>
          <a:stretch/>
        </p:blipFill>
        <p:spPr>
          <a:xfrm>
            <a:off x="1331640" y="1340768"/>
            <a:ext cx="5904656" cy="4909534"/>
          </a:xfrm>
          <a:prstGeom prst="rect">
            <a:avLst/>
          </a:prstGeom>
        </p:spPr>
      </p:pic>
      <p:sp>
        <p:nvSpPr>
          <p:cNvPr id="2" name="1 Rectángulo redondeado">
            <a:hlinkClick r:id="rId3"/>
          </p:cNvPr>
          <p:cNvSpPr/>
          <p:nvPr/>
        </p:nvSpPr>
        <p:spPr>
          <a:xfrm>
            <a:off x="7308304" y="3140968"/>
            <a:ext cx="1512168" cy="6545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Video </a:t>
            </a:r>
            <a:br>
              <a:rPr lang="es-AR" dirty="0" smtClean="0"/>
            </a:br>
            <a:r>
              <a:rPr lang="es-AR" dirty="0" smtClean="0"/>
              <a:t>explicativo</a:t>
            </a:r>
            <a:endParaRPr lang="es-AR" dirty="0"/>
          </a:p>
        </p:txBody>
      </p:sp>
    </p:spTree>
    <p:extLst>
      <p:ext uri="{BB962C8B-B14F-4D97-AF65-F5344CB8AC3E}">
        <p14:creationId xmlns:p14="http://schemas.microsoft.com/office/powerpoint/2010/main" val="591252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20688"/>
            <a:ext cx="8229600" cy="576064"/>
          </a:xfrm>
        </p:spPr>
        <p:txBody>
          <a:bodyPr>
            <a:normAutofit fontScale="90000"/>
          </a:bodyPr>
          <a:lstStyle/>
          <a:p>
            <a:r>
              <a:rPr lang="es-AR" dirty="0">
                <a:solidFill>
                  <a:srgbClr val="0070C0"/>
                </a:solidFill>
                <a:effectLst>
                  <a:outerShdw blurRad="38100" dist="38100" dir="2700000" algn="tl">
                    <a:srgbClr val="000000">
                      <a:alpha val="43137"/>
                    </a:srgbClr>
                  </a:outerShdw>
                </a:effectLst>
              </a:rPr>
              <a:t>Máximo Común Divisor</a:t>
            </a:r>
            <a:r>
              <a:rPr lang="es-AR" dirty="0"/>
              <a:t/>
            </a:r>
            <a:br>
              <a:rPr lang="es-AR" dirty="0"/>
            </a:br>
            <a:endParaRPr lang="es-AR" dirty="0"/>
          </a:p>
        </p:txBody>
      </p:sp>
      <p:sp>
        <p:nvSpPr>
          <p:cNvPr id="3" name="2 Marcador de contenido"/>
          <p:cNvSpPr>
            <a:spLocks noGrp="1"/>
          </p:cNvSpPr>
          <p:nvPr>
            <p:ph idx="1"/>
          </p:nvPr>
        </p:nvSpPr>
        <p:spPr>
          <a:xfrm>
            <a:off x="457200" y="1600200"/>
            <a:ext cx="8229600" cy="4709120"/>
          </a:xfrm>
        </p:spPr>
        <p:txBody>
          <a:bodyPr>
            <a:normAutofit/>
          </a:bodyPr>
          <a:lstStyle/>
          <a:p>
            <a:pPr marL="0" indent="0">
              <a:buNone/>
            </a:pPr>
            <a:r>
              <a:rPr lang="es-AR" sz="2400" dirty="0">
                <a:latin typeface="Arial Narrow" pitchFamily="34" charset="0"/>
              </a:rPr>
              <a:t>El </a:t>
            </a:r>
            <a:r>
              <a:rPr lang="es-AR" sz="2400" b="1" dirty="0">
                <a:latin typeface="Arial Narrow" pitchFamily="34" charset="0"/>
              </a:rPr>
              <a:t>máximo común divisor</a:t>
            </a:r>
            <a:r>
              <a:rPr lang="es-AR" sz="2400" dirty="0">
                <a:latin typeface="Arial Narrow" pitchFamily="34" charset="0"/>
              </a:rPr>
              <a:t> de dos números a y b es el número más grande que divide a </a:t>
            </a:r>
            <a:r>
              <a:rPr lang="es-AR" sz="2400" dirty="0" err="1">
                <a:latin typeface="Arial Narrow" pitchFamily="34" charset="0"/>
              </a:rPr>
              <a:t>a</a:t>
            </a:r>
            <a:r>
              <a:rPr lang="es-AR" sz="2400" dirty="0">
                <a:latin typeface="Arial Narrow" pitchFamily="34" charset="0"/>
              </a:rPr>
              <a:t> y divide a b. Para denotar el máximo común divisor de a y b escribiremos </a:t>
            </a:r>
            <a:r>
              <a:rPr lang="es-AR" sz="2400" b="1" dirty="0">
                <a:latin typeface="Arial Narrow" pitchFamily="34" charset="0"/>
              </a:rPr>
              <a:t>M.C.D.(a, b)</a:t>
            </a:r>
            <a:r>
              <a:rPr lang="es-AR" sz="2400" dirty="0">
                <a:latin typeface="Arial Narrow" pitchFamily="34" charset="0"/>
              </a:rPr>
              <a:t> ó </a:t>
            </a:r>
            <a:r>
              <a:rPr lang="es-AR" sz="2400" b="1" dirty="0">
                <a:latin typeface="Arial Narrow" pitchFamily="34" charset="0"/>
              </a:rPr>
              <a:t>MCD(a, b). </a:t>
            </a:r>
            <a:r>
              <a:rPr lang="es-AR" sz="2400" dirty="0">
                <a:latin typeface="Arial Narrow" pitchFamily="34" charset="0"/>
              </a:rPr>
              <a:t>La forma más rápida de calcular el máximo común divisor de dos números es: Descomponemos los números en números primos (producto de potencias de primos). </a:t>
            </a:r>
            <a:br>
              <a:rPr lang="es-AR" sz="2400" dirty="0">
                <a:latin typeface="Arial Narrow" pitchFamily="34" charset="0"/>
              </a:rPr>
            </a:br>
            <a:endParaRPr lang="es-AR" sz="2400" dirty="0">
              <a:latin typeface="Arial Narrow" pitchFamily="34" charset="0"/>
            </a:endParaRPr>
          </a:p>
          <a:p>
            <a:pPr marL="0" indent="0">
              <a:buNone/>
            </a:pPr>
            <a:r>
              <a:rPr lang="es-AR" sz="2400" dirty="0">
                <a:latin typeface="Arial Narrow" pitchFamily="34" charset="0"/>
              </a:rPr>
              <a:t>El </a:t>
            </a:r>
            <a:r>
              <a:rPr lang="es-AR" sz="2400" b="1" dirty="0">
                <a:latin typeface="Arial Narrow" pitchFamily="34" charset="0"/>
              </a:rPr>
              <a:t>máximo común divisor </a:t>
            </a:r>
            <a:r>
              <a:rPr lang="es-AR" sz="2400" dirty="0">
                <a:latin typeface="Arial Narrow" pitchFamily="34" charset="0"/>
              </a:rPr>
              <a:t>es el producto de las potencias que aparecen en las dos descomposiciones, pero cuyo exponente sea el menor.</a:t>
            </a:r>
          </a:p>
          <a:p>
            <a:pPr marL="0" indent="0">
              <a:buNone/>
            </a:pPr>
            <a:endParaRPr lang="es-AR" dirty="0"/>
          </a:p>
        </p:txBody>
      </p:sp>
    </p:spTree>
    <p:extLst>
      <p:ext uri="{BB962C8B-B14F-4D97-AF65-F5344CB8AC3E}">
        <p14:creationId xmlns:p14="http://schemas.microsoft.com/office/powerpoint/2010/main" val="15752433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pPr marL="0" indent="0">
              <a:buNone/>
            </a:pPr>
            <a:r>
              <a:rPr lang="es-AR" b="1" dirty="0">
                <a:solidFill>
                  <a:schemeClr val="tx2">
                    <a:lumMod val="60000"/>
                    <a:lumOff val="40000"/>
                  </a:schemeClr>
                </a:solidFill>
                <a:effectLst>
                  <a:outerShdw blurRad="38100" dist="38100" dir="2700000" algn="tl">
                    <a:srgbClr val="000000">
                      <a:alpha val="43137"/>
                    </a:srgbClr>
                  </a:outerShdw>
                </a:effectLst>
              </a:rPr>
              <a:t>Ejemplo: </a:t>
            </a:r>
            <a:br>
              <a:rPr lang="es-AR" b="1" dirty="0">
                <a:solidFill>
                  <a:schemeClr val="tx2">
                    <a:lumMod val="60000"/>
                    <a:lumOff val="40000"/>
                  </a:schemeClr>
                </a:solidFill>
                <a:effectLst>
                  <a:outerShdw blurRad="38100" dist="38100" dir="2700000" algn="tl">
                    <a:srgbClr val="000000">
                      <a:alpha val="43137"/>
                    </a:srgbClr>
                  </a:outerShdw>
                </a:effectLst>
              </a:rPr>
            </a:br>
            <a:r>
              <a:rPr lang="es-AR" dirty="0">
                <a:latin typeface="Arial Narrow" pitchFamily="34" charset="0"/>
              </a:rPr>
              <a:t>Calculamos el </a:t>
            </a:r>
            <a:r>
              <a:rPr lang="es-AR" dirty="0" smtClean="0">
                <a:latin typeface="Arial Narrow" pitchFamily="34" charset="0"/>
              </a:rPr>
              <a:t>máximo común divisor </a:t>
            </a:r>
            <a:r>
              <a:rPr lang="es-AR" dirty="0">
                <a:latin typeface="Arial Narrow" pitchFamily="34" charset="0"/>
              </a:rPr>
              <a:t>de 180 y 324. </a:t>
            </a:r>
            <a:br>
              <a:rPr lang="es-AR" dirty="0">
                <a:latin typeface="Arial Narrow" pitchFamily="34" charset="0"/>
              </a:rPr>
            </a:br>
            <a:r>
              <a:rPr lang="es-AR" dirty="0">
                <a:latin typeface="Arial Narrow" pitchFamily="34" charset="0"/>
              </a:rPr>
              <a:t/>
            </a:r>
            <a:br>
              <a:rPr lang="es-AR" dirty="0">
                <a:latin typeface="Arial Narrow" pitchFamily="34" charset="0"/>
              </a:rPr>
            </a:br>
            <a:endParaRPr lang="es-AR" dirty="0"/>
          </a:p>
        </p:txBody>
      </p:sp>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l="6170" t="16478" r="8631" b="27422"/>
          <a:stretch/>
        </p:blipFill>
        <p:spPr>
          <a:xfrm>
            <a:off x="2051720" y="1556792"/>
            <a:ext cx="4680520" cy="5038622"/>
          </a:xfrm>
          <a:prstGeom prst="rect">
            <a:avLst/>
          </a:prstGeom>
        </p:spPr>
      </p:pic>
      <p:sp>
        <p:nvSpPr>
          <p:cNvPr id="5" name="4 Rectángulo redondeado">
            <a:hlinkClick r:id="rId3"/>
          </p:cNvPr>
          <p:cNvSpPr/>
          <p:nvPr/>
        </p:nvSpPr>
        <p:spPr>
          <a:xfrm>
            <a:off x="7020272" y="3284984"/>
            <a:ext cx="165618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Video </a:t>
            </a:r>
            <a:br>
              <a:rPr lang="es-AR" dirty="0" smtClean="0"/>
            </a:br>
            <a:r>
              <a:rPr lang="es-AR" dirty="0" smtClean="0"/>
              <a:t>explicativo</a:t>
            </a:r>
            <a:endParaRPr lang="es-AR" dirty="0"/>
          </a:p>
        </p:txBody>
      </p:sp>
    </p:spTree>
    <p:extLst>
      <p:ext uri="{BB962C8B-B14F-4D97-AF65-F5344CB8AC3E}">
        <p14:creationId xmlns:p14="http://schemas.microsoft.com/office/powerpoint/2010/main" val="26027404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solidFill>
                  <a:schemeClr val="accent3">
                    <a:lumMod val="75000"/>
                  </a:schemeClr>
                </a:solidFill>
                <a:effectLst>
                  <a:outerShdw blurRad="38100" dist="38100" dir="2700000" algn="tl">
                    <a:srgbClr val="000000">
                      <a:alpha val="43137"/>
                    </a:srgbClr>
                  </a:outerShdw>
                </a:effectLst>
              </a:rPr>
              <a:t>Actividades</a:t>
            </a:r>
            <a:r>
              <a:rPr lang="es-AR" dirty="0" smtClean="0"/>
              <a:t> </a:t>
            </a:r>
            <a:endParaRPr lang="es-AR" dirty="0"/>
          </a:p>
        </p:txBody>
      </p:sp>
      <p:sp>
        <p:nvSpPr>
          <p:cNvPr id="3" name="2 Marcador de contenido"/>
          <p:cNvSpPr>
            <a:spLocks noGrp="1"/>
          </p:cNvSpPr>
          <p:nvPr>
            <p:ph idx="1"/>
          </p:nvPr>
        </p:nvSpPr>
        <p:spPr>
          <a:xfrm>
            <a:off x="323528" y="1412776"/>
            <a:ext cx="8568952" cy="4713387"/>
          </a:xfrm>
        </p:spPr>
        <p:txBody>
          <a:bodyPr>
            <a:normAutofit fontScale="85000" lnSpcReduction="20000"/>
          </a:bodyPr>
          <a:lstStyle/>
          <a:p>
            <a:pPr marL="0" indent="0">
              <a:buNone/>
            </a:pPr>
            <a:r>
              <a:rPr lang="es-AR" sz="2800" dirty="0" smtClean="0"/>
              <a:t>1_ Calcular el mcm y el mcd entre (18 ; 25)</a:t>
            </a:r>
            <a:br>
              <a:rPr lang="es-AR" sz="2800" dirty="0" smtClean="0"/>
            </a:br>
            <a:r>
              <a:rPr lang="es-AR" sz="2800" dirty="0" smtClean="0"/>
              <a:t/>
            </a:r>
            <a:br>
              <a:rPr lang="es-AR" sz="2800" dirty="0" smtClean="0"/>
            </a:br>
            <a:r>
              <a:rPr lang="es-AR" sz="2800" dirty="0" smtClean="0"/>
              <a:t>2_ </a:t>
            </a:r>
            <a:r>
              <a:rPr lang="es-AR" sz="2800" dirty="0"/>
              <a:t>Calcular el mcm y el mcd entre </a:t>
            </a:r>
            <a:r>
              <a:rPr lang="es-AR" sz="2800" dirty="0" smtClean="0"/>
              <a:t>(80 ; 60)</a:t>
            </a:r>
            <a:br>
              <a:rPr lang="es-AR" sz="2800" dirty="0" smtClean="0"/>
            </a:br>
            <a:r>
              <a:rPr lang="es-AR" sz="2800" dirty="0" smtClean="0"/>
              <a:t/>
            </a:r>
            <a:br>
              <a:rPr lang="es-AR" sz="2800" dirty="0" smtClean="0"/>
            </a:br>
            <a:r>
              <a:rPr lang="es-AR" sz="2800" dirty="0" smtClean="0"/>
              <a:t>3_ </a:t>
            </a:r>
            <a:r>
              <a:rPr lang="es-AR" sz="2800" dirty="0"/>
              <a:t>Un viajero va a Barcelona cada 18 días y otro cada 24 días. Hoy han estado los dos en Barcelona.</a:t>
            </a:r>
          </a:p>
          <a:p>
            <a:pPr marL="0" indent="0">
              <a:buNone/>
            </a:pPr>
            <a:r>
              <a:rPr lang="es-AR" sz="2800" dirty="0"/>
              <a:t>¿Dentro de cuantos días volverán a estar los dos a la vez en Barcelona</a:t>
            </a:r>
            <a:r>
              <a:rPr lang="es-AR" sz="2800" dirty="0" smtClean="0"/>
              <a:t>?</a:t>
            </a:r>
            <a:br>
              <a:rPr lang="es-AR" sz="2800" dirty="0" smtClean="0"/>
            </a:br>
            <a:r>
              <a:rPr lang="es-AR" sz="2800" dirty="0" smtClean="0"/>
              <a:t/>
            </a:r>
            <a:br>
              <a:rPr lang="es-AR" sz="2800" dirty="0" smtClean="0"/>
            </a:br>
            <a:r>
              <a:rPr lang="es-AR" sz="2800" dirty="0" smtClean="0"/>
              <a:t>4_ </a:t>
            </a:r>
            <a:r>
              <a:rPr lang="es-AR" sz="2800" dirty="0"/>
              <a:t>En una bodega hay 3 toneles de vino, cuyas capacidades son: 250 l, 360 l, y 540 l. Su contenido se quiere envasar en cierto número de garrafas iguales. Calcular las capacidades máximas de estas garrafas para que en ellas se pueden envasar el vino contenido en cada uno de los toneles, y el número de garrafas que se necesitan.</a:t>
            </a:r>
          </a:p>
          <a:p>
            <a:pPr marL="0" indent="0">
              <a:buNone/>
            </a:pPr>
            <a:endParaRPr lang="es-AR" sz="2800" dirty="0"/>
          </a:p>
        </p:txBody>
      </p:sp>
    </p:spTree>
    <p:extLst>
      <p:ext uri="{BB962C8B-B14F-4D97-AF65-F5344CB8AC3E}">
        <p14:creationId xmlns:p14="http://schemas.microsoft.com/office/powerpoint/2010/main" val="3172320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755</TotalTime>
  <Words>451</Words>
  <Application>Microsoft Office PowerPoint</Application>
  <PresentationFormat>Presentación en pantalla (4:3)</PresentationFormat>
  <Paragraphs>124</Paragraphs>
  <Slides>22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Algerian</vt:lpstr>
      <vt:lpstr>Arial</vt:lpstr>
      <vt:lpstr>Arial Narrow</vt:lpstr>
      <vt:lpstr>Baskerville Old Face</vt:lpstr>
      <vt:lpstr>Calibri</vt:lpstr>
      <vt:lpstr>Cambria Math</vt:lpstr>
      <vt:lpstr>Tema de Office</vt:lpstr>
      <vt:lpstr>Presentación de PowerPoint</vt:lpstr>
      <vt:lpstr>Presentación de PowerPoint</vt:lpstr>
      <vt:lpstr>Presentación de PowerPoint</vt:lpstr>
      <vt:lpstr>Seguimos con Operaciones combinadas con Enteros</vt:lpstr>
      <vt:lpstr>Criterios de divisibilidad</vt:lpstr>
      <vt:lpstr>Criterio de divisibilidad del 1 </vt:lpstr>
      <vt:lpstr>Criterio de divisibilidad del 2 </vt:lpstr>
      <vt:lpstr>Criterio de divisibilidad del 3 </vt:lpstr>
      <vt:lpstr>Criterio de divisibilidad del 4 </vt:lpstr>
      <vt:lpstr>Criterio de divisibilidad del 5 </vt:lpstr>
      <vt:lpstr>Criterio de divisibilidad del 6 </vt:lpstr>
      <vt:lpstr>Criterio de divisibilidad del 7 </vt:lpstr>
      <vt:lpstr>Criterio de divisibilidad del 8 </vt:lpstr>
      <vt:lpstr>Criterio de divisibilidad del 9 </vt:lpstr>
      <vt:lpstr>Criterio de divisibilidad del 10 </vt:lpstr>
      <vt:lpstr>Actividades </vt:lpstr>
      <vt:lpstr>Presentación de PowerPoint</vt:lpstr>
      <vt:lpstr>Mínimo Común Múltiplo y Máximo Común Divisor</vt:lpstr>
      <vt:lpstr>Presentación de PowerPoint</vt:lpstr>
      <vt:lpstr>Máximo Común Divisor </vt:lpstr>
      <vt:lpstr>Presentación de PowerPoint</vt:lpstr>
      <vt:lpstr>Actividades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CRITERIOS DE DIVISIBILIDAD</dc:title>
  <dc:creator>Windows User</dc:creator>
  <cp:lastModifiedBy>Usuario</cp:lastModifiedBy>
  <cp:revision>36</cp:revision>
  <dcterms:created xsi:type="dcterms:W3CDTF">2020-09-07T14:23:49Z</dcterms:created>
  <dcterms:modified xsi:type="dcterms:W3CDTF">2020-09-14T22:12:19Z</dcterms:modified>
</cp:coreProperties>
</file>